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6" r:id="rId1"/>
  </p:sldMasterIdLst>
  <p:notesMasterIdLst>
    <p:notesMasterId r:id="rId21"/>
  </p:notesMasterIdLst>
  <p:handoutMasterIdLst>
    <p:handoutMasterId r:id="rId22"/>
  </p:handoutMasterIdLst>
  <p:sldIdLst>
    <p:sldId id="256" r:id="rId2"/>
    <p:sldId id="398" r:id="rId3"/>
    <p:sldId id="417" r:id="rId4"/>
    <p:sldId id="428" r:id="rId5"/>
    <p:sldId id="427" r:id="rId6"/>
    <p:sldId id="430" r:id="rId7"/>
    <p:sldId id="429" r:id="rId8"/>
    <p:sldId id="431" r:id="rId9"/>
    <p:sldId id="432" r:id="rId10"/>
    <p:sldId id="407" r:id="rId11"/>
    <p:sldId id="418" r:id="rId12"/>
    <p:sldId id="419" r:id="rId13"/>
    <p:sldId id="420" r:id="rId14"/>
    <p:sldId id="421" r:id="rId15"/>
    <p:sldId id="422" r:id="rId16"/>
    <p:sldId id="423" r:id="rId17"/>
    <p:sldId id="424" r:id="rId18"/>
    <p:sldId id="425" r:id="rId19"/>
    <p:sldId id="264" r:id="rId20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A6E"/>
    <a:srgbClr val="E81E75"/>
    <a:srgbClr val="D630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67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C505E2-0DDD-4180-8629-6EC5F4EC9888}" type="datetimeFigureOut">
              <a:rPr lang="ru-RU" smtClean="0"/>
              <a:t>29.08.2025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2CBEA0-80CE-4CEA-A70B-7BF8FC4908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0610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CE752B-93A9-451E-95E7-10E89DD92578}" type="datetimeFigureOut">
              <a:rPr lang="ru-RU" smtClean="0"/>
              <a:t>29.08.2025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3DF25-C90F-41A2-ADC7-F2FE4C348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952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3DF25-C90F-41A2-ADC7-F2FE4C348D15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75897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3DF25-C90F-41A2-ADC7-F2FE4C348D15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049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8BD707-D9CF-40AE-B4C6-C98DA3205C09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248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8BD707-D9CF-40AE-B4C6-C98DA3205C09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837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8BD707-D9CF-40AE-B4C6-C98DA3205C09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85053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" userDrawn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 bwMode="auto"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 extrusionOk="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DEEBF7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 bwMode="auto"/>
        <p:txBody>
          <a:bodyPr lIns="0" tIns="0" rIns="0" bIns="0"/>
          <a:lstStyle>
            <a:lvl1pPr>
              <a:defRPr sz="2400" b="1" i="0">
                <a:solidFill>
                  <a:srgbClr val="252525"/>
                </a:solidFill>
                <a:latin typeface="Cambria"/>
                <a:cs typeface="Cambria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>8/29/2025</a:t>
            </a:fld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15528-21DE-4FAA-801E-634DDDAF4B2B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22566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 bwMode="auto"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 bwMode="auto"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>8/29/2025</a:t>
            </a:fld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 bwMode="auto"/>
        <p:txBody>
          <a:bodyPr lIns="0" tIns="0" rIns="0" bIns="0"/>
          <a:lstStyle>
            <a:lvl1pPr>
              <a:defRPr sz="2400" b="1" i="0">
                <a:solidFill>
                  <a:srgbClr val="252525"/>
                </a:solidFill>
                <a:latin typeface="Cambria"/>
                <a:cs typeface="Cambria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 bwMode="auto"/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>8/29/2025</a:t>
            </a:fld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 bwMode="auto"/>
        <p:txBody>
          <a:bodyPr lIns="0" tIns="0" rIns="0" bIns="0"/>
          <a:lstStyle>
            <a:lvl1pPr>
              <a:defRPr sz="2400" b="1" i="0">
                <a:solidFill>
                  <a:srgbClr val="252525"/>
                </a:solidFill>
                <a:latin typeface="Cambria"/>
                <a:cs typeface="Cambria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 bwMode="auto">
          <a:xfrm>
            <a:off x="601472" y="1589278"/>
            <a:ext cx="5116830" cy="4724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252525"/>
                </a:solidFill>
                <a:latin typeface="Cambria"/>
                <a:cs typeface="Cambria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 bwMode="auto">
          <a:xfrm>
            <a:off x="6293865" y="1582039"/>
            <a:ext cx="5334634" cy="4594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252525"/>
                </a:solidFill>
                <a:latin typeface="Cambria"/>
                <a:cs typeface="Cambria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>8/29/2025</a:t>
            </a:fld>
            <a:endParaRPr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8BD707-D9CF-40AE-B4C6-C98DA3205C09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895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8BD707-D9CF-40AE-B4C6-C98DA3205C09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110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8BD707-D9CF-40AE-B4C6-C98DA3205C09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4422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8BD707-D9CF-40AE-B4C6-C98DA3205C09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2736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8BD707-D9CF-40AE-B4C6-C98DA3205C09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7309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8BD707-D9CF-40AE-B4C6-C98DA3205C09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9621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8BD707-D9CF-40AE-B4C6-C98DA3205C09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0741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8BD707-D9CF-40AE-B4C6-C98DA3205C09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11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646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649" r:id="rId13"/>
    <p:sldLayoutId id="2147483650" r:id="rId14"/>
    <p:sldLayoutId id="2147483651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publication.pravo.gov.ru/document/0001202412050007?index=1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 bwMode="auto">
          <a:xfrm>
            <a:off x="-1" y="-685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 extrusionOk="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DEEBF7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/>
          </a:p>
        </p:txBody>
      </p:sp>
      <p:sp>
        <p:nvSpPr>
          <p:cNvPr id="3" name="object 3"/>
          <p:cNvSpPr txBox="1"/>
          <p:nvPr/>
        </p:nvSpPr>
        <p:spPr bwMode="auto">
          <a:xfrm>
            <a:off x="2995040" y="1400382"/>
            <a:ext cx="615188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defRPr/>
            </a:pPr>
            <a:r>
              <a:rPr sz="1600" spc="-20" dirty="0">
                <a:solidFill>
                  <a:srgbClr val="252525"/>
                </a:solidFill>
                <a:latin typeface="Cambria"/>
                <a:cs typeface="Cambria"/>
              </a:rPr>
              <a:t>ДЕПАРТАМЕНТ</a:t>
            </a:r>
            <a:r>
              <a:rPr sz="1600" spc="30" dirty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1600" spc="-25" dirty="0">
                <a:solidFill>
                  <a:srgbClr val="252525"/>
                </a:solidFill>
                <a:latin typeface="Cambria"/>
                <a:cs typeface="Cambria"/>
              </a:rPr>
              <a:t>ОБРАЗОВАНИЯ</a:t>
            </a:r>
            <a:r>
              <a:rPr sz="1600" spc="55" dirty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1600" spc="-5" dirty="0">
                <a:solidFill>
                  <a:srgbClr val="252525"/>
                </a:solidFill>
                <a:latin typeface="Cambria"/>
                <a:cs typeface="Cambria"/>
              </a:rPr>
              <a:t>И</a:t>
            </a:r>
            <a:r>
              <a:rPr sz="1600" spc="5" dirty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1600" spc="-5" dirty="0">
                <a:solidFill>
                  <a:srgbClr val="252525"/>
                </a:solidFill>
                <a:latin typeface="Cambria"/>
                <a:cs typeface="Cambria"/>
              </a:rPr>
              <a:t>НАУКИ</a:t>
            </a:r>
            <a:r>
              <a:rPr sz="1600" spc="20" dirty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1600" spc="-15" dirty="0">
                <a:solidFill>
                  <a:srgbClr val="252525"/>
                </a:solidFill>
                <a:latin typeface="Cambria"/>
                <a:cs typeface="Cambria"/>
              </a:rPr>
              <a:t>КОСТРОМСКОЙ</a:t>
            </a:r>
            <a:r>
              <a:rPr sz="1600" spc="60" dirty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Cambria"/>
                <a:cs typeface="Cambria"/>
              </a:rPr>
              <a:t>ОБЛАСТИ</a:t>
            </a:r>
            <a:endParaRPr sz="1600" dirty="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 bwMode="auto">
          <a:xfrm>
            <a:off x="6967176" y="4284414"/>
            <a:ext cx="4108236" cy="2891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67640" algn="r">
              <a:lnSpc>
                <a:spcPct val="100000"/>
              </a:lnSpc>
              <a:spcBef>
                <a:spcPts val="95"/>
              </a:spcBef>
              <a:defRPr/>
            </a:pPr>
            <a:endParaRPr sz="1800" dirty="0">
              <a:latin typeface="Cambria"/>
              <a:cs typeface="Cambria"/>
            </a:endParaRPr>
          </a:p>
        </p:txBody>
      </p:sp>
      <p:grpSp>
        <p:nvGrpSpPr>
          <p:cNvPr id="7" name="object 7"/>
          <p:cNvGrpSpPr/>
          <p:nvPr/>
        </p:nvGrpSpPr>
        <p:grpSpPr bwMode="auto">
          <a:xfrm>
            <a:off x="217169" y="217169"/>
            <a:ext cx="11759565" cy="6440805"/>
            <a:chOff x="217169" y="217169"/>
            <a:chExt cx="11759565" cy="6440805"/>
          </a:xfrm>
        </p:grpSpPr>
        <p:pic>
          <p:nvPicPr>
            <p:cNvPr id="8" name="object 8"/>
            <p:cNvPicPr/>
            <p:nvPr/>
          </p:nvPicPr>
          <p:blipFill>
            <a:blip r:embed="rId2"/>
            <a:stretch/>
          </p:blipFill>
          <p:spPr bwMode="auto">
            <a:xfrm>
              <a:off x="5323271" y="309010"/>
              <a:ext cx="1203256" cy="1037809"/>
            </a:xfrm>
            <a:prstGeom prst="rect">
              <a:avLst/>
            </a:prstGeom>
            <a:ln w="38100">
              <a:noFill/>
            </a:ln>
          </p:spPr>
        </p:pic>
        <p:sp>
          <p:nvSpPr>
            <p:cNvPr id="9" name="object 9"/>
            <p:cNvSpPr/>
            <p:nvPr/>
          </p:nvSpPr>
          <p:spPr bwMode="auto">
            <a:xfrm>
              <a:off x="217169" y="217169"/>
              <a:ext cx="11759565" cy="6440805"/>
            </a:xfrm>
            <a:custGeom>
              <a:avLst/>
              <a:gdLst/>
              <a:ahLst/>
              <a:cxnLst/>
              <a:rect l="l" t="t" r="r" b="b"/>
              <a:pathLst>
                <a:path w="11759565" h="6440805" extrusionOk="0">
                  <a:moveTo>
                    <a:pt x="0" y="6440424"/>
                  </a:moveTo>
                  <a:lnTo>
                    <a:pt x="11759184" y="6440424"/>
                  </a:lnTo>
                  <a:lnTo>
                    <a:pt x="11759184" y="0"/>
                  </a:lnTo>
                  <a:lnTo>
                    <a:pt x="0" y="0"/>
                  </a:lnTo>
                  <a:lnTo>
                    <a:pt x="0" y="6440424"/>
                  </a:lnTo>
                  <a:close/>
                </a:path>
              </a:pathLst>
            </a:custGeom>
            <a:grpFill/>
            <a:ln w="38100">
              <a:solidFill>
                <a:srgbClr val="002060"/>
              </a:solidFill>
            </a:ln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407368" y="387297"/>
            <a:ext cx="1872208" cy="1489794"/>
            <a:chOff x="407368" y="387297"/>
            <a:chExt cx="1872208" cy="1489794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>
              <a:off x="407368" y="387297"/>
              <a:ext cx="1872208" cy="0"/>
            </a:xfrm>
            <a:prstGeom prst="line">
              <a:avLst/>
            </a:prstGeom>
            <a:ln w="28575">
              <a:solidFill>
                <a:srgbClr val="D6307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 bwMode="auto">
            <a:xfrm>
              <a:off x="407368" y="387297"/>
              <a:ext cx="0" cy="1489794"/>
            </a:xfrm>
            <a:prstGeom prst="line">
              <a:avLst/>
            </a:prstGeom>
            <a:ln w="28575">
              <a:solidFill>
                <a:srgbClr val="D6307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3" name="Прямая соединительная линия 22"/>
          <p:cNvCxnSpPr/>
          <p:nvPr/>
        </p:nvCxnSpPr>
        <p:spPr>
          <a:xfrm>
            <a:off x="6312024" y="4831966"/>
            <a:ext cx="5184576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Группа 18"/>
          <p:cNvGrpSpPr/>
          <p:nvPr/>
        </p:nvGrpSpPr>
        <p:grpSpPr>
          <a:xfrm rot="10800000">
            <a:off x="9912425" y="4957490"/>
            <a:ext cx="1872208" cy="1489794"/>
            <a:chOff x="407368" y="387297"/>
            <a:chExt cx="1872208" cy="148979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>
              <a:off x="407368" y="387297"/>
              <a:ext cx="1872208" cy="0"/>
            </a:xfrm>
            <a:prstGeom prst="line">
              <a:avLst/>
            </a:prstGeom>
            <a:ln w="28575">
              <a:solidFill>
                <a:srgbClr val="D6307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 bwMode="auto">
            <a:xfrm>
              <a:off x="407368" y="387297"/>
              <a:ext cx="0" cy="1489794"/>
            </a:xfrm>
            <a:prstGeom prst="line">
              <a:avLst/>
            </a:prstGeom>
            <a:ln w="28575">
              <a:solidFill>
                <a:srgbClr val="D6307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380283" y="1822199"/>
            <a:ext cx="11089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CC3A6E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УПРАВЛЕНИЕ ПО ГОСУДАРСТВЕННОМУ КОНТРОЛЮ И НАДЗОРУ В СФЕРЕ ОБРАЗОВАНИЯ</a:t>
            </a:r>
            <a:endParaRPr lang="ru-RU" sz="1400" dirty="0">
              <a:solidFill>
                <a:srgbClr val="CC3A6E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58978" y="4861609"/>
            <a:ext cx="57335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i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Липаева</a:t>
            </a:r>
            <a:r>
              <a:rPr lang="ru-RU" sz="1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 Татьяна Александровна</a:t>
            </a:r>
            <a:r>
              <a:rPr lang="ru-RU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600" i="1" dirty="0">
                <a:latin typeface="Cambria" panose="02040503050406030204" pitchFamily="18" charset="0"/>
                <a:ea typeface="Cambria" panose="02040503050406030204" pitchFamily="18" charset="0"/>
              </a:rPr>
              <a:t>начальник управления </a:t>
            </a:r>
            <a:endParaRPr lang="ru-RU" sz="1600" i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r"/>
            <a:r>
              <a:rPr lang="ru-RU" sz="1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по государственному контролю и надзору в сфере образования департамента образования и науки Костромской области </a:t>
            </a:r>
          </a:p>
          <a:p>
            <a:pPr algn="just"/>
            <a:endParaRPr lang="ru-RU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4583832" y="6165304"/>
            <a:ext cx="29523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Cambria" panose="02040503050406030204" pitchFamily="18" charset="0"/>
              </a:rPr>
              <a:t>29.08.2025</a:t>
            </a:r>
            <a:endParaRPr lang="ru-RU" sz="1400" dirty="0">
              <a:latin typeface="Cambria" panose="020405030504060302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5400" y="2636912"/>
            <a:ext cx="10945216" cy="958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НОВОЕ В ЗАКОНОДАТЕЛЬСТВЕ ОБ ОБРАЗОВАНИИ </a:t>
            </a:r>
            <a:endParaRPr lang="ru-RU" sz="2000" b="1" dirty="0" smtClean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20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ПРИ </a:t>
            </a:r>
            <a:r>
              <a:rPr lang="ru-RU" sz="20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РЕАЛИЗАЦИИ ДОПОЛНИТЕЛЬНЫХ ПРЕДПРОФЕССИОНАЛЬНЫХ ПРОГРАММ</a:t>
            </a:r>
            <a:endParaRPr lang="ru-RU" sz="2000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1344" y="240903"/>
            <a:ext cx="63367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ВНЕСЕНИЕ СВЕДЕНИЙ В ФИС ФРДО</a:t>
            </a:r>
            <a:endParaRPr lang="ru-RU" sz="1400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91344" y="260648"/>
            <a:ext cx="3096344" cy="288032"/>
          </a:xfrm>
          <a:prstGeom prst="roundRect">
            <a:avLst/>
          </a:prstGeom>
          <a:noFill/>
          <a:ln w="12700">
            <a:solidFill>
              <a:srgbClr val="D63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object 3"/>
          <p:cNvSpPr txBox="1"/>
          <p:nvPr/>
        </p:nvSpPr>
        <p:spPr bwMode="auto">
          <a:xfrm>
            <a:off x="10966496" y="544579"/>
            <a:ext cx="1406468" cy="14811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  <a:defRPr/>
            </a:pPr>
            <a:r>
              <a:rPr sz="400" spc="-20" dirty="0">
                <a:solidFill>
                  <a:srgbClr val="252525"/>
                </a:solidFill>
                <a:latin typeface="Cambria"/>
                <a:cs typeface="Cambria"/>
              </a:rPr>
              <a:t>ДЕПАРТАМЕНТ</a:t>
            </a:r>
            <a:r>
              <a:rPr sz="400" spc="30" dirty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400" spc="-25" dirty="0">
                <a:solidFill>
                  <a:srgbClr val="252525"/>
                </a:solidFill>
                <a:latin typeface="Cambria"/>
                <a:cs typeface="Cambria"/>
              </a:rPr>
              <a:t>ОБРАЗОВАНИЯ</a:t>
            </a:r>
            <a:r>
              <a:rPr sz="400" spc="55" dirty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400" spc="-5" dirty="0">
                <a:solidFill>
                  <a:srgbClr val="252525"/>
                </a:solidFill>
                <a:latin typeface="Cambria"/>
                <a:cs typeface="Cambria"/>
              </a:rPr>
              <a:t>И</a:t>
            </a:r>
            <a:r>
              <a:rPr sz="400" spc="5" dirty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400" spc="-5" dirty="0" smtClean="0">
                <a:solidFill>
                  <a:srgbClr val="252525"/>
                </a:solidFill>
                <a:latin typeface="Cambria"/>
                <a:cs typeface="Cambria"/>
              </a:rPr>
              <a:t>НАУКИ</a:t>
            </a:r>
            <a:endParaRPr lang="ru-RU" sz="400" spc="-5" dirty="0" smtClean="0">
              <a:solidFill>
                <a:srgbClr val="252525"/>
              </a:solidFill>
              <a:latin typeface="Cambria"/>
              <a:cs typeface="Cambria"/>
            </a:endParaRPr>
          </a:p>
          <a:p>
            <a:pPr marL="12700" algn="ctr">
              <a:lnSpc>
                <a:spcPct val="100000"/>
              </a:lnSpc>
              <a:spcBef>
                <a:spcPts val="95"/>
              </a:spcBef>
              <a:defRPr/>
            </a:pPr>
            <a:r>
              <a:rPr sz="400" spc="-15" dirty="0" smtClean="0">
                <a:solidFill>
                  <a:srgbClr val="252525"/>
                </a:solidFill>
                <a:latin typeface="Cambria"/>
                <a:cs typeface="Cambria"/>
              </a:rPr>
              <a:t>КОСТРОМСКОЙ</a:t>
            </a:r>
            <a:r>
              <a:rPr sz="400" spc="60" dirty="0" smtClean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400" spc="-10" dirty="0">
                <a:solidFill>
                  <a:srgbClr val="252525"/>
                </a:solidFill>
                <a:latin typeface="Cambria"/>
                <a:cs typeface="Cambria"/>
              </a:rPr>
              <a:t>ОБЛАСТИ</a:t>
            </a:r>
            <a:endParaRPr sz="400" dirty="0">
              <a:latin typeface="Cambria"/>
              <a:cs typeface="Cambria"/>
            </a:endParaRPr>
          </a:p>
        </p:txBody>
      </p:sp>
      <p:pic>
        <p:nvPicPr>
          <p:cNvPr id="6" name="object 8"/>
          <p:cNvPicPr/>
          <p:nvPr/>
        </p:nvPicPr>
        <p:blipFill>
          <a:blip r:embed="rId2"/>
          <a:stretch/>
        </p:blipFill>
        <p:spPr bwMode="auto">
          <a:xfrm>
            <a:off x="11496600" y="76703"/>
            <a:ext cx="360040" cy="379406"/>
          </a:xfrm>
          <a:prstGeom prst="rect">
            <a:avLst/>
          </a:prstGeom>
          <a:ln w="38100"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8256240" y="116632"/>
            <a:ext cx="3168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Вступает в силу с 01 сентября 2025 года</a:t>
            </a:r>
            <a:endParaRPr lang="ru-RU" sz="1200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63352" y="908720"/>
            <a:ext cx="10873208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dirty="0"/>
          </a:p>
        </p:txBody>
      </p:sp>
      <p:sp>
        <p:nvSpPr>
          <p:cNvPr id="14" name="Блок-схема: объединение 13"/>
          <p:cNvSpPr/>
          <p:nvPr/>
        </p:nvSpPr>
        <p:spPr>
          <a:xfrm rot="16200000">
            <a:off x="314747" y="960112"/>
            <a:ext cx="185248" cy="144016"/>
          </a:xfrm>
          <a:prstGeom prst="flowChartMerge">
            <a:avLst/>
          </a:prstGeom>
          <a:solidFill>
            <a:srgbClr val="D63077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51384" y="908720"/>
            <a:ext cx="105851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5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ПОСТАНОВЛЕНИЕ ПРАВИТЕЛЬСТВА РОССИЙСКОЙ ФЕДЕРАЦИИ ОТ 7 ИЮНЯ 2025 Г. № 850 </a:t>
            </a:r>
          </a:p>
          <a:p>
            <a:pPr algn="just"/>
            <a:r>
              <a:rPr lang="ru-RU" sz="15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"</a:t>
            </a:r>
            <a:r>
              <a:rPr lang="ru-RU" sz="1500" b="1" dirty="0">
                <a:solidFill>
                  <a:srgbClr val="002060"/>
                </a:solidFill>
                <a:latin typeface="Cambria" panose="02040503050406030204" pitchFamily="18" charset="0"/>
              </a:rPr>
              <a:t>О внесении изменений в постановление Правительства Российской Федерации от 31 мая 2021 г. N 825"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3352" y="3717032"/>
            <a:ext cx="7344816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sz="1600" dirty="0" smtClean="0">
                <a:latin typeface="Cambria" panose="02040503050406030204" pitchFamily="18" charset="0"/>
              </a:rPr>
              <a:t>Сведения </a:t>
            </a:r>
            <a:r>
              <a:rPr lang="ru-RU" sz="1600" dirty="0">
                <a:latin typeface="Cambria" panose="02040503050406030204" pitchFamily="18" charset="0"/>
              </a:rPr>
              <a:t>о свидетельствах об освоении дополнительных предпрофессиональных программ в области искусств подлежат внесению в ФИС </a:t>
            </a:r>
            <a:r>
              <a:rPr lang="ru-RU" sz="1600" b="1" dirty="0">
                <a:solidFill>
                  <a:srgbClr val="002060"/>
                </a:solidFill>
                <a:latin typeface="Cambria" panose="02040503050406030204" pitchFamily="18" charset="0"/>
              </a:rPr>
              <a:t>ФРДО в течение </a:t>
            </a:r>
            <a:r>
              <a:rPr lang="ru-RU" sz="16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60 </a:t>
            </a:r>
            <a:r>
              <a:rPr lang="ru-RU" sz="1600" b="1" dirty="0">
                <a:solidFill>
                  <a:srgbClr val="002060"/>
                </a:solidFill>
                <a:latin typeface="Cambria" panose="02040503050406030204" pitchFamily="18" charset="0"/>
              </a:rPr>
              <a:t>календарных дней со дня выдачи указанных </a:t>
            </a:r>
            <a:r>
              <a:rPr lang="ru-RU" sz="16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документов</a:t>
            </a:r>
          </a:p>
          <a:p>
            <a:pPr lvl="0" algn="just"/>
            <a:endParaRPr lang="ru-RU" sz="1600" b="1" u="sng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algn="just"/>
            <a:r>
              <a:rPr lang="ru-RU" sz="1600" u="sng" dirty="0" smtClean="0">
                <a:latin typeface="Cambria" panose="02040503050406030204" pitchFamily="18" charset="0"/>
              </a:rPr>
              <a:t> </a:t>
            </a:r>
          </a:p>
          <a:p>
            <a:pPr algn="just"/>
            <a:r>
              <a:rPr lang="ru-RU" sz="3600" b="1" dirty="0" smtClean="0">
                <a:solidFill>
                  <a:srgbClr val="CC3A6E"/>
                </a:solidFill>
                <a:latin typeface="Cambria" panose="02040503050406030204" pitchFamily="18" charset="0"/>
              </a:rPr>
              <a:t>!!!</a:t>
            </a:r>
            <a:r>
              <a:rPr lang="ru-RU" sz="16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с 1 </a:t>
            </a:r>
            <a:r>
              <a:rPr lang="ru-RU" sz="2000" b="1" dirty="0">
                <a:solidFill>
                  <a:srgbClr val="FF0000"/>
                </a:solidFill>
                <a:latin typeface="Cambria" panose="02040503050406030204" pitchFamily="18" charset="0"/>
              </a:rPr>
              <a:t>сентября 2025 года </a:t>
            </a:r>
            <a:r>
              <a:rPr lang="ru-RU" sz="2000" dirty="0">
                <a:solidFill>
                  <a:srgbClr val="FF0000"/>
                </a:solidFill>
                <a:latin typeface="Cambria" panose="02040503050406030204" pitchFamily="18" charset="0"/>
              </a:rPr>
              <a:t>– в течение </a:t>
            </a:r>
            <a:r>
              <a:rPr lang="ru-RU" sz="28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30</a:t>
            </a:r>
            <a:r>
              <a:rPr lang="ru-RU" sz="3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ru-RU" sz="2000" dirty="0">
                <a:solidFill>
                  <a:srgbClr val="FF0000"/>
                </a:solidFill>
                <a:latin typeface="Cambria" panose="02040503050406030204" pitchFamily="18" charset="0"/>
              </a:rPr>
              <a:t>календарных дней со дня выдачи указанных </a:t>
            </a:r>
            <a:r>
              <a:rPr lang="ru-RU" sz="20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документов</a:t>
            </a:r>
            <a:endParaRPr lang="ru-RU" sz="2000" dirty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algn="just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35360" y="2060848"/>
            <a:ext cx="734481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sz="1600" dirty="0">
                <a:latin typeface="Cambria" panose="02040503050406030204" pitchFamily="18" charset="0"/>
              </a:rPr>
              <a:t>О</a:t>
            </a:r>
            <a:r>
              <a:rPr lang="ru-RU" sz="1600" dirty="0" smtClean="0">
                <a:latin typeface="Cambria" panose="02040503050406030204" pitchFamily="18" charset="0"/>
              </a:rPr>
              <a:t>рганизации</a:t>
            </a:r>
            <a:r>
              <a:rPr lang="ru-RU" sz="1600" dirty="0">
                <a:latin typeface="Cambria" panose="02040503050406030204" pitchFamily="18" charset="0"/>
              </a:rPr>
              <a:t>, осуществляющие образовательную деятельность, </a:t>
            </a:r>
            <a:r>
              <a:rPr lang="ru-RU" sz="1600" dirty="0" smtClean="0">
                <a:latin typeface="Cambria" panose="02040503050406030204" pitchFamily="18" charset="0"/>
              </a:rPr>
              <a:t>в ФИС ФРДО вносят </a:t>
            </a:r>
            <a:r>
              <a:rPr lang="ru-RU" sz="1600" dirty="0">
                <a:latin typeface="Cambria" panose="02040503050406030204" pitchFamily="18" charset="0"/>
              </a:rPr>
              <a:t>сведения о свидетельствах об освоении дополнительных предпрофессиональных программ в области </a:t>
            </a:r>
            <a:r>
              <a:rPr lang="ru-RU" sz="1600" dirty="0" smtClean="0">
                <a:latin typeface="Cambria" panose="02040503050406030204" pitchFamily="18" charset="0"/>
              </a:rPr>
              <a:t>искусств и дубликатах таких свидетельств</a:t>
            </a:r>
            <a:r>
              <a:rPr lang="ru-RU" sz="16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,</a:t>
            </a:r>
            <a:r>
              <a:rPr lang="ru-RU" sz="16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Cambria" panose="02040503050406030204" pitchFamily="18" charset="0"/>
              </a:rPr>
              <a:t>выданных после </a:t>
            </a:r>
            <a:r>
              <a:rPr lang="ru-RU" b="1" dirty="0">
                <a:solidFill>
                  <a:srgbClr val="002060"/>
                </a:solidFill>
                <a:latin typeface="Cambria" panose="02040503050406030204" pitchFamily="18" charset="0"/>
              </a:rPr>
              <a:t>31 августа 2013 года </a:t>
            </a:r>
            <a:r>
              <a:rPr lang="ru-RU" sz="1600" b="1" dirty="0">
                <a:solidFill>
                  <a:srgbClr val="002060"/>
                </a:solidFill>
                <a:latin typeface="Cambria" panose="02040503050406030204" pitchFamily="18" charset="0"/>
              </a:rPr>
              <a:t>и о дубликатах таких </a:t>
            </a:r>
            <a:r>
              <a:rPr lang="ru-RU" sz="16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свидетельств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8112224" y="2492896"/>
            <a:ext cx="36724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sz="1600" dirty="0">
                <a:latin typeface="Cambria" panose="02040503050406030204" pitchFamily="18" charset="0"/>
              </a:rPr>
              <a:t>За нарушение порядка или сроков внесения сведений в ФИС ФРДО частью 1 статьи 19.30.2 Кодекса РФ об административных правонарушениях предусмотрена </a:t>
            </a:r>
            <a:r>
              <a:rPr lang="ru-RU" sz="1600" b="1" dirty="0">
                <a:solidFill>
                  <a:srgbClr val="D63077"/>
                </a:solidFill>
                <a:latin typeface="Cambria" panose="02040503050406030204" pitchFamily="18" charset="0"/>
              </a:rPr>
              <a:t>административная ответственность: </a:t>
            </a:r>
            <a:r>
              <a:rPr lang="ru-RU" sz="1600" dirty="0">
                <a:latin typeface="Cambria" panose="02040503050406030204" pitchFamily="18" charset="0"/>
              </a:rPr>
              <a:t>наложение административного штрафа на должностных лиц в размере от пяти тысяч до десяти тысяч рублей; на юридических </a:t>
            </a:r>
            <a:r>
              <a:rPr lang="ru-RU" sz="1600" dirty="0" smtClean="0">
                <a:latin typeface="Cambria" panose="02040503050406030204" pitchFamily="18" charset="0"/>
              </a:rPr>
              <a:t>лиц – от 50 тысяч </a:t>
            </a:r>
            <a:r>
              <a:rPr lang="ru-RU" sz="1600" dirty="0">
                <a:latin typeface="Cambria" panose="02040503050406030204" pitchFamily="18" charset="0"/>
              </a:rPr>
              <a:t>до </a:t>
            </a:r>
            <a:r>
              <a:rPr lang="ru-RU" sz="1600" dirty="0" smtClean="0">
                <a:latin typeface="Cambria" panose="02040503050406030204" pitchFamily="18" charset="0"/>
              </a:rPr>
              <a:t>100 </a:t>
            </a:r>
            <a:r>
              <a:rPr lang="ru-RU" sz="1600" dirty="0">
                <a:latin typeface="Cambria" panose="02040503050406030204" pitchFamily="18" charset="0"/>
              </a:rPr>
              <a:t>тысяч рублей.</a:t>
            </a:r>
          </a:p>
          <a:p>
            <a:pPr lvl="0" algn="just"/>
            <a:endParaRPr lang="ru-RU" sz="1400" dirty="0">
              <a:solidFill>
                <a:srgbClr val="D63077"/>
              </a:solidFill>
              <a:latin typeface="Cambria" panose="02040503050406030204" pitchFamily="18" charset="0"/>
            </a:endParaRP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7328" y="1916832"/>
            <a:ext cx="3539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1" dirty="0" smtClean="0">
                <a:solidFill>
                  <a:srgbClr val="CC3A6E"/>
                </a:solidFill>
              </a:rPr>
              <a:t>!</a:t>
            </a:r>
            <a:endParaRPr lang="ru-RU" sz="3200" b="1" dirty="0">
              <a:solidFill>
                <a:srgbClr val="CC3A6E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3645024"/>
            <a:ext cx="3539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1" dirty="0" smtClean="0">
                <a:solidFill>
                  <a:srgbClr val="CC3A6E"/>
                </a:solidFill>
              </a:rPr>
              <a:t>!</a:t>
            </a:r>
            <a:endParaRPr lang="ru-RU" sz="3200" b="1" dirty="0">
              <a:solidFill>
                <a:srgbClr val="CC3A6E"/>
              </a:solidFill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1847528" y="4725144"/>
            <a:ext cx="576064" cy="576064"/>
          </a:xfrm>
          <a:prstGeom prst="downArrow">
            <a:avLst/>
          </a:prstGeom>
          <a:solidFill>
            <a:srgbClr val="E81E75"/>
          </a:solidFill>
          <a:ln>
            <a:solidFill>
              <a:srgbClr val="CC3A6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8112224" y="1916832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E81E75"/>
                </a:solidFill>
                <a:latin typeface="Cambria" panose="02040503050406030204" pitchFamily="18" charset="0"/>
              </a:rPr>
              <a:t>Напоминаем! </a:t>
            </a:r>
            <a:endParaRPr lang="ru-RU" sz="2000" b="1" dirty="0">
              <a:solidFill>
                <a:srgbClr val="E81E75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40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96688" y="501876"/>
            <a:ext cx="118416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Информация по заполнению организациями сведений о документах в ФИС ФРДО 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809290"/>
              </p:ext>
            </p:extLst>
          </p:nvPr>
        </p:nvGraphicFramePr>
        <p:xfrm>
          <a:off x="263353" y="1124744"/>
          <a:ext cx="11307815" cy="542303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670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797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10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66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mbria" panose="02040503050406030204" pitchFamily="18" charset="0"/>
                        </a:rPr>
                        <a:t>№ п/п</a:t>
                      </a:r>
                      <a:endParaRPr lang="ru-RU" sz="2000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mbria" panose="02040503050406030204" pitchFamily="18" charset="0"/>
                        </a:rPr>
                        <a:t>Наименование организации</a:t>
                      </a:r>
                      <a:endParaRPr lang="ru-RU" sz="2000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Модуль</a:t>
                      </a:r>
                      <a:r>
                        <a:rPr lang="ru-RU" sz="2000" baseline="0" dirty="0" smtClean="0"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«ДПО»</a:t>
                      </a:r>
                      <a:endParaRPr lang="ru-RU" sz="2000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Модуль «ПО»</a:t>
                      </a:r>
                      <a:endParaRPr lang="ru-RU" sz="2000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0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МБОУ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ДО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Межевская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детская школа искусств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Межевского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муниципального округа Костромской области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2021-202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032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Cambria" panose="02040503050406030204" pitchFamily="18" charset="0"/>
                          <a:cs typeface="+mn-cs"/>
                        </a:rPr>
                        <a:t>2</a:t>
                      </a:r>
                      <a:endParaRPr lang="ru-RU" b="0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МКО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ДО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Сусанинская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детская школа искусств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2018-2023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, 2025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8115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b="0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МБУ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ДО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города Костромы «Детская музыкальная школа № 1 им. М.М. 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Ипполитова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-Иванова»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2018-2025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3143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Cambria" panose="02040503050406030204" pitchFamily="18" charset="0"/>
                          <a:cs typeface="+mn-cs"/>
                        </a:rPr>
                        <a:t>4</a:t>
                      </a:r>
                      <a:endParaRPr lang="ru-RU" b="0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МБОУ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ДО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«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Красносельская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детская художественная школа имени В.Г.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Ситникова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» Красносельского муниципального округа Костромской области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2019-2024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8115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Cambria" panose="02040503050406030204" pitchFamily="18" charset="0"/>
                          <a:cs typeface="+mn-cs"/>
                        </a:rPr>
                        <a:t>5</a:t>
                      </a:r>
                      <a:endParaRPr lang="ru-RU" b="0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МБУ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ДО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Вохомская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детская школа искусств»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Вохомского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муниципального округа Костромской области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2021-2025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8115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Cambria" panose="02040503050406030204" pitchFamily="18" charset="0"/>
                          <a:cs typeface="+mn-cs"/>
                        </a:rPr>
                        <a:t>6</a:t>
                      </a:r>
                      <a:endParaRPr lang="ru-RU" b="0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МБУ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ДО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города Костромы «Детская музыкальная школа № 3»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2020-202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8115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b="0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МУ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ДО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Павинская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детская школа искусств» 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2023,2025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425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56998" y="220578"/>
            <a:ext cx="118416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Информация по заполнению организациями сведений о документах в ФИС ФРДО 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86785"/>
              </p:ext>
            </p:extLst>
          </p:nvPr>
        </p:nvGraphicFramePr>
        <p:xfrm>
          <a:off x="437128" y="836712"/>
          <a:ext cx="11491520" cy="578469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6480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926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35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72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mbria" panose="02040503050406030204" pitchFamily="18" charset="0"/>
                        </a:rPr>
                        <a:t>№ п/п</a:t>
                      </a:r>
                      <a:endParaRPr lang="ru-RU" sz="2000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mbria" panose="02040503050406030204" pitchFamily="18" charset="0"/>
                        </a:rPr>
                        <a:t>Наименование организации</a:t>
                      </a:r>
                      <a:endParaRPr lang="ru-RU" sz="2000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Модуль</a:t>
                      </a:r>
                      <a:r>
                        <a:rPr lang="ru-RU" sz="2000" baseline="0" dirty="0" smtClean="0"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«ДПО»</a:t>
                      </a:r>
                      <a:endParaRPr lang="ru-RU" sz="2000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Модуль «ПО»</a:t>
                      </a:r>
                      <a:endParaRPr lang="ru-RU" sz="2000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+mn-cs"/>
                        </a:rPr>
                        <a:t>8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МБУ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ДО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города Костромы «Детская школа искусств № 2»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202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-202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143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+mn-cs"/>
                        </a:rPr>
                        <a:t>9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МБУ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ДО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города Костромы «Детская школа искусств № 4»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2021-202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3225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МБУ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ДО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города Костромы «Детская школа искусств № 6»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2021-2025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3225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+mn-cs"/>
                        </a:rPr>
                        <a:t>11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МБУ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ДО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«Детская музыкальная школа» городского округа город Буй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2021-2025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8115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+mn-cs"/>
                        </a:rPr>
                        <a:t>12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МБУ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ДО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«Детская художественная школа городского округа город Шарья Костромской области»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2022-2025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8115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МБУ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ДО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«Детская художественная школа им. Н.П. Якушева» городского округа город Буй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2021-2025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8115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МБУ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ДО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«Детская школа искусств городского округа город Волгореченск Костромской области»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2024, 2025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8115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МБУ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ДО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«Детская школа искусств городского поселения поселок Чистые Боры Буйского муниципального района»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2019, </a:t>
                      </a:r>
                    </a:p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2021-2025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8115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МКУ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ДО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Нерехтская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детская художественная школа муниципального района город Нерехта и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Нерехтский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район»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2021-2025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3583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7328" y="404664"/>
            <a:ext cx="118416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Информация по заполнению организациями сведений о документах в ФИС ФРДО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535077"/>
              </p:ext>
            </p:extLst>
          </p:nvPr>
        </p:nvGraphicFramePr>
        <p:xfrm>
          <a:off x="501453" y="1027532"/>
          <a:ext cx="11213730" cy="537496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625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3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10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66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mbria" panose="02040503050406030204" pitchFamily="18" charset="0"/>
                        </a:rPr>
                        <a:t>№ п/п</a:t>
                      </a:r>
                      <a:endParaRPr lang="ru-RU" sz="2000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mbria" panose="02040503050406030204" pitchFamily="18" charset="0"/>
                        </a:rPr>
                        <a:t>Наименование организации</a:t>
                      </a:r>
                      <a:endParaRPr lang="ru-RU" sz="2000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Модуль</a:t>
                      </a:r>
                      <a:r>
                        <a:rPr lang="ru-RU" sz="2000" baseline="0" dirty="0" smtClean="0"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«ДПО»</a:t>
                      </a:r>
                      <a:endParaRPr lang="ru-RU" sz="2000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Модуль «ПО»</a:t>
                      </a:r>
                      <a:endParaRPr lang="ru-RU" sz="2000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143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+mn-cs"/>
                        </a:rPr>
                        <a:t>17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МКУ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ДО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Нерехтская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детская музыкальная школа»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2017-2025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3225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+mn-cs"/>
                        </a:rPr>
                        <a:t>18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МБУ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ДО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«Детская музыкальная школа имени Валентина Николаевича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Бахвалова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Чухломского муниципального округа Костромской области»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+ (диплом о ПП – 2025, справка об обучении – 2023, 2024)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2023, 2024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3225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МБУ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ДО 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города Костромы «Детская музыкальная школа № 9»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2021-2025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3225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МБУ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ДО 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города Костромы «Детская школа искусств № 8»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2021-2025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3225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МБУ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ДО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 Детская художественная школа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Мантуровского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муниципального округа Костромской области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2023-2025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3225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МБУ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ДО 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«Детская музыкальная школа городского округа город Шарья Костромской области»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2019-2025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3225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МБУ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ДО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«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Ветлужская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детская музыкальная школа имени композитора Чистякова В.П.» городского округа город Шарья Костромской области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+ (справка об обучении -2021,2024,2025)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2021,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2023, 2024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1299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9336" y="501876"/>
            <a:ext cx="118416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Информация по заполнению организациями сведений о документах в ФИС ФРДО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420970"/>
              </p:ext>
            </p:extLst>
          </p:nvPr>
        </p:nvGraphicFramePr>
        <p:xfrm>
          <a:off x="573461" y="1071602"/>
          <a:ext cx="11213730" cy="350725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76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797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10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66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mbria" panose="02040503050406030204" pitchFamily="18" charset="0"/>
                        </a:rPr>
                        <a:t>№ п/п</a:t>
                      </a:r>
                      <a:endParaRPr lang="ru-RU" sz="2000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mbria" panose="02040503050406030204" pitchFamily="18" charset="0"/>
                        </a:rPr>
                        <a:t>Наименование организации</a:t>
                      </a:r>
                      <a:endParaRPr lang="ru-RU" sz="2000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Модуль</a:t>
                      </a:r>
                      <a:r>
                        <a:rPr lang="ru-RU" sz="2000" baseline="0" dirty="0" smtClean="0"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«ДПО»</a:t>
                      </a:r>
                      <a:endParaRPr lang="ru-RU" sz="2000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Модуль «ПО»</a:t>
                      </a:r>
                      <a:endParaRPr lang="ru-RU" sz="2000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5230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МБУ</a:t>
                      </a: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ДО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Кадыйская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детская школа искусств» 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Кадыйского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муниципального округа Костромской области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2022-2025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+mn-cs"/>
                        </a:rPr>
                        <a:t>25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МБУ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ДО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Кологривская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детская школа искусств»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2022-2024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МБОУ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ДО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Караваевская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детская школа искусств Костромского муниципального района Костромской области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2022-2025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8162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500" y="116632"/>
            <a:ext cx="118416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Информация об организациях, ЗАПОЛНИВШИХ ЧАСТИЧНО сведения в модуле «Профессиональное обучение» 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1295062"/>
              </p:ext>
            </p:extLst>
          </p:nvPr>
        </p:nvGraphicFramePr>
        <p:xfrm>
          <a:off x="321455" y="908720"/>
          <a:ext cx="11535185" cy="57302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661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135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72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8064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mbria" panose="02040503050406030204" pitchFamily="18" charset="0"/>
                        </a:rPr>
                        <a:t>№ п/п</a:t>
                      </a:r>
                      <a:endParaRPr lang="ru-RU" sz="2000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mbria" panose="02040503050406030204" pitchFamily="18" charset="0"/>
                        </a:rPr>
                        <a:t>Наименование организации</a:t>
                      </a:r>
                      <a:endParaRPr lang="ru-RU" sz="2000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2000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2000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2000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sz="2000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080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+mn-cs"/>
                        </a:rPr>
                        <a:t>1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МБУ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ДО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«Детская музыкальная школа имени Валентина Николаевича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Бахвалова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Чухломского муниципального округа Костромской области»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/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8115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+mn-cs"/>
                        </a:rPr>
                        <a:t>2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МБУ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ДО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города Костромы «Детская художественная школа №2 им.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Н.Н.Купреянова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/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8115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+mn-cs"/>
                        </a:rPr>
                        <a:t>3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МБУ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ДО ДШИ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«Гармония»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Мантуровского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муниципального округа Костромской области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/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3143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+mn-cs"/>
                        </a:rPr>
                        <a:t>4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МБУ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ДО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«Детская школа искусств»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Солигаличского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муниципального округа Костромской области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/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9742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+mn-cs"/>
                        </a:rPr>
                        <a:t>5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МУ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ДО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Павинская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детская школа искусств» 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/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  <a:p>
                      <a:pPr algn="ctr"/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  <a:p>
                      <a:pPr algn="ctr"/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8115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+mn-cs"/>
                        </a:rPr>
                        <a:t>6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МКУ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ДО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Космынинская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детская школа искусств муниципального района город Нерехта и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Нерехтский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район»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/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  <a:p>
                      <a:pPr algn="ctr"/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  <a:p>
                      <a:pPr algn="ctr"/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/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8958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МУ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ДО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Поназыревская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детская школа искусств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  <a:p>
                      <a:pPr algn="ctr"/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/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/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/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25374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500" y="116632"/>
            <a:ext cx="118416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Информация об организациях, ЗАПОЛНИВШИХ ЧАСТИЧНО сведения в модуле «Профессиональное обучение» 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4296590"/>
              </p:ext>
            </p:extLst>
          </p:nvPr>
        </p:nvGraphicFramePr>
        <p:xfrm>
          <a:off x="623392" y="1196752"/>
          <a:ext cx="10971574" cy="515548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005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554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53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85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16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4068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mbria" panose="02040503050406030204" pitchFamily="18" charset="0"/>
                        </a:rPr>
                        <a:t>№ п/п</a:t>
                      </a:r>
                      <a:endParaRPr lang="ru-RU" sz="2000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mbria" panose="02040503050406030204" pitchFamily="18" charset="0"/>
                        </a:rPr>
                        <a:t>Наименование организации</a:t>
                      </a:r>
                      <a:endParaRPr lang="ru-RU" sz="2000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2000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2000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sz="2000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5495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+mn-cs"/>
                        </a:rPr>
                        <a:t>8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МБОУ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ДО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Шуваловская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детская школа искусств Костромского муниципального района Костромской области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879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+mn-cs"/>
                        </a:rPr>
                        <a:t>9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МБОУ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ДО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Никольская детская школа искусств Костромского муниципального района Костромской области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9167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+mn-cs"/>
                        </a:rPr>
                        <a:t>10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МБОУ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ДО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Зарубинская детская школа искусств Костромского муниципального района Костромской области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8115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+mn-cs"/>
                        </a:rPr>
                        <a:t>11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МКУ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ДО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Макарьевская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детская музыкальная школа» Макарьевского муниципального округа Костромской области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3143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+mn-cs"/>
                        </a:rPr>
                        <a:t>12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МКУ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ДО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Макарьевская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детская художественная школа имени Ю.М. Фролова» Макарьевского муниципального округа Костромской области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8115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+mn-cs"/>
                        </a:rPr>
                        <a:t>13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МКУ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ДО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«Детская школа искусств»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Нейского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муниципального округа Костромской области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80787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1344" y="260648"/>
            <a:ext cx="118416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Информация об 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организациях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НЕ ИМЕЮЩИХ  и/или НЕ ЗАПОЛНЯЮЩИХ </a:t>
            </a:r>
          </a:p>
          <a:p>
            <a:pPr algn="ctr"/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модуль «Профессиональное обучение»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174072"/>
              </p:ext>
            </p:extLst>
          </p:nvPr>
        </p:nvGraphicFramePr>
        <p:xfrm>
          <a:off x="551384" y="1196752"/>
          <a:ext cx="11069714" cy="542201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47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218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3602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mbria" panose="02040503050406030204" pitchFamily="18" charset="0"/>
                        </a:rPr>
                        <a:t>№ п/п</a:t>
                      </a:r>
                      <a:endParaRPr lang="ru-RU" sz="2000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mbria" panose="02040503050406030204" pitchFamily="18" charset="0"/>
                        </a:rPr>
                        <a:t>Наименование организации</a:t>
                      </a:r>
                      <a:endParaRPr lang="ru-RU" sz="2000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70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mbria" panose="02040503050406030204" pitchFamily="18" charset="0"/>
                          <a:cs typeface="+mn-cs"/>
                        </a:rPr>
                        <a:t>1</a:t>
                      </a:r>
                      <a:endParaRPr lang="ru-RU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МБОУ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ДО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города Костромы «Детская художественная школа № 1 им.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Н.П.Шлеина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38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mbria" panose="02040503050406030204" pitchFamily="18" charset="0"/>
                          <a:cs typeface="+mn-cs"/>
                        </a:rPr>
                        <a:t>2</a:t>
                      </a:r>
                      <a:endParaRPr lang="ru-RU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МУ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ДО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«Детская музыкальная школа» города Галича Костромской области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98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mbria" panose="02040503050406030204" pitchFamily="18" charset="0"/>
                          <a:cs typeface="+mn-cs"/>
                        </a:rPr>
                        <a:t>3</a:t>
                      </a:r>
                      <a:endParaRPr lang="ru-RU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МУ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ДО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«Детская художественная школа» городского округа – город Галич Костромской области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01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mbria" panose="02040503050406030204" pitchFamily="18" charset="0"/>
                          <a:cs typeface="+mn-cs"/>
                        </a:rPr>
                        <a:t>4</a:t>
                      </a:r>
                      <a:endParaRPr lang="ru-RU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МКОУ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ДО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Антроповская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детская школа искусств»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691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mbria" panose="02040503050406030204" pitchFamily="18" charset="0"/>
                          <a:cs typeface="+mn-cs"/>
                        </a:rPr>
                        <a:t>5</a:t>
                      </a:r>
                      <a:endParaRPr lang="ru-RU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МУ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ДО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Ореховская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детская музыкальная школа Галичского муниципального района Костромской области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691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mbria" panose="02040503050406030204" pitchFamily="18" charset="0"/>
                          <a:cs typeface="+mn-cs"/>
                        </a:rPr>
                        <a:t>6</a:t>
                      </a:r>
                      <a:endParaRPr lang="ru-RU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МУ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ДО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Степановская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детская школа искусств Галичского муниципального района Костромской области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8163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МКУ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ДО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Парфеньевская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детская школа искусств»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Парфеньевского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муниципального округа Костромской области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МБОУ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ДО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Минская детская школа искусств Костромского муниципального района Костромской области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5606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МБОУ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ДО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Сухоноговская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детская школа искусств Костромского муниципального района Костромской области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50096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1344" y="260648"/>
            <a:ext cx="118416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Информация об 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организациях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НЕ ИМЕЮЩИХ  и/или НЕ ЗАПОЛНЯЮЩИХ </a:t>
            </a:r>
          </a:p>
          <a:p>
            <a:pPr algn="ctr"/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модуль «Профессиональное обучение»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3957350"/>
              </p:ext>
            </p:extLst>
          </p:nvPr>
        </p:nvGraphicFramePr>
        <p:xfrm>
          <a:off x="695400" y="1340768"/>
          <a:ext cx="11069714" cy="39928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005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69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296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mbria" panose="02040503050406030204" pitchFamily="18" charset="0"/>
                        </a:rPr>
                        <a:t>№ п/п</a:t>
                      </a:r>
                      <a:endParaRPr lang="ru-RU" sz="2000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mbria" panose="02040503050406030204" pitchFamily="18" charset="0"/>
                        </a:rPr>
                        <a:t>Наименование организации</a:t>
                      </a:r>
                      <a:endParaRPr lang="ru-RU" sz="2000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811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mbria" panose="02040503050406030204" pitchFamily="18" charset="0"/>
                          <a:cs typeface="+mn-cs"/>
                        </a:rPr>
                        <a:t>10</a:t>
                      </a:r>
                      <a:endParaRPr lang="ru-RU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МБОУ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ДО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Судиславская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детская школа искусств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Судиславского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муниципального округа Костромской области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14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mbria" panose="02040503050406030204" pitchFamily="18" charset="0"/>
                          <a:cs typeface="+mn-cs"/>
                        </a:rPr>
                        <a:t>11</a:t>
                      </a:r>
                      <a:endParaRPr lang="ru-RU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МБОУ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ДО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Красносельская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детская музыкальная школа» Красносельского муниципального округа Костромской области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811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mbria" panose="02040503050406030204" pitchFamily="18" charset="0"/>
                          <a:cs typeface="+mn-cs"/>
                        </a:rPr>
                        <a:t>12</a:t>
                      </a:r>
                      <a:endParaRPr lang="ru-RU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МОУ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ДО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Боговаровская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детская музыкальная школа Октябрьского муниципального округа Костромской области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811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МБОУ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ДОД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Островская детская школа искусств Островского муниципального округа Костромской области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000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МУ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ДОД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Зебляковская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детская музыкальная школа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000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dirty="0"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МУ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ДО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Детская школа искусств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Пыщугского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муниципального округа Костромской области</a:t>
                      </a:r>
                      <a:endParaRPr lang="ru-RU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287688" y="5805264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>
                <a:latin typeface="Cambria" panose="02040503050406030204" pitchFamily="18" charset="0"/>
              </a:rPr>
              <a:t>Федотова Татьяна Павловна, консультант отдела по государственному контролю (надзору) в сфере образования управления по государственному контролю и надзору в сфере образования, тел. </a:t>
            </a:r>
            <a:r>
              <a:rPr lang="ru-RU" sz="1600" dirty="0" smtClean="0">
                <a:latin typeface="Cambria" panose="02040503050406030204" pitchFamily="18" charset="0"/>
              </a:rPr>
              <a:t>47-11-31</a:t>
            </a:r>
            <a:endParaRPr lang="ru-RU" sz="1600" dirty="0">
              <a:latin typeface="Cambria" panose="0204050305040603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03512" y="5733256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Cambria" panose="02040503050406030204" pitchFamily="18" charset="0"/>
              </a:rPr>
              <a:t>КОНТАКТНОЕ ЛИЦО:</a:t>
            </a:r>
            <a:endParaRPr lang="ru-RU" b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5166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3658717"/>
            <a:ext cx="12192000" cy="328498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 bwMode="auto">
          <a:xfrm flipH="1">
            <a:off x="0" y="3573016"/>
            <a:ext cx="12192000" cy="0"/>
          </a:xfrm>
          <a:prstGeom prst="line">
            <a:avLst/>
          </a:prstGeom>
          <a:ln w="28575">
            <a:solidFill>
              <a:srgbClr val="D6307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ject 2"/>
          <p:cNvSpPr txBox="1">
            <a:spLocks noGrp="1"/>
          </p:cNvSpPr>
          <p:nvPr>
            <p:ph type="title"/>
          </p:nvPr>
        </p:nvSpPr>
        <p:spPr bwMode="auto">
          <a:xfrm>
            <a:off x="3719736" y="1916832"/>
            <a:ext cx="4912923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defRPr/>
            </a:pPr>
            <a:r>
              <a:rPr spc="300" dirty="0">
                <a:solidFill>
                  <a:srgbClr val="002060"/>
                </a:solidFill>
              </a:rPr>
              <a:t>СПАСИБО ЗА ВНИМАНИЕ!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 bwMode="auto">
          <a:xfrm flipH="1">
            <a:off x="4655840" y="2564904"/>
            <a:ext cx="2520280" cy="0"/>
          </a:xfrm>
          <a:prstGeom prst="line">
            <a:avLst/>
          </a:prstGeom>
          <a:ln w="19050">
            <a:solidFill>
              <a:srgbClr val="D6307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Шеврон 9"/>
          <p:cNvSpPr/>
          <p:nvPr/>
        </p:nvSpPr>
        <p:spPr>
          <a:xfrm>
            <a:off x="2279576" y="4113100"/>
            <a:ext cx="144016" cy="144016"/>
          </a:xfrm>
          <a:prstGeom prst="chevron">
            <a:avLst/>
          </a:prstGeom>
          <a:solidFill>
            <a:srgbClr val="CC3A6E"/>
          </a:solidFill>
          <a:ln>
            <a:solidFill>
              <a:srgbClr val="D63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67608" y="3985053"/>
            <a:ext cx="42484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КОНТАКТНАЯ ИНФОРМАЦИЯ</a:t>
            </a:r>
            <a:endParaRPr lang="ru-RU" sz="20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51784" y="4631795"/>
            <a:ext cx="5688632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156013, г. Кострома, ул. Ленина, д.20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dekonadzor@kostroma.gov.ru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+7 (4942) 47-11-3</a:t>
            </a:r>
            <a:r>
              <a:rPr lang="ru-RU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1,</a:t>
            </a:r>
            <a:r>
              <a:rPr lang="en-US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47-11-3</a:t>
            </a:r>
            <a:r>
              <a:rPr lang="ru-RU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endParaRPr lang="ru-RU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 bwMode="auto">
          <a:xfrm flipV="1">
            <a:off x="3798810" y="4770694"/>
            <a:ext cx="12494" cy="1101463"/>
          </a:xfrm>
          <a:prstGeom prst="line">
            <a:avLst/>
          </a:prstGeom>
          <a:ln w="19050">
            <a:solidFill>
              <a:srgbClr val="D6307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6700" y="4773177"/>
            <a:ext cx="258247" cy="258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icture background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1807" y="5187080"/>
            <a:ext cx="239978" cy="239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icture background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0677" y="5589654"/>
            <a:ext cx="263745" cy="263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194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1344" y="116633"/>
            <a:ext cx="63367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ПОРЯДОК ПРИЕМА НА ОБРАЗОВАТЕЬНЫЕ ПРОГРАММЫ </a:t>
            </a:r>
            <a:endParaRPr lang="ru-RU" sz="1400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91344" y="116632"/>
            <a:ext cx="5112568" cy="288032"/>
          </a:xfrm>
          <a:prstGeom prst="roundRect">
            <a:avLst/>
          </a:prstGeom>
          <a:noFill/>
          <a:ln w="12700">
            <a:solidFill>
              <a:srgbClr val="D63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object 3"/>
          <p:cNvSpPr txBox="1"/>
          <p:nvPr/>
        </p:nvSpPr>
        <p:spPr bwMode="auto">
          <a:xfrm>
            <a:off x="10750472" y="476672"/>
            <a:ext cx="1406468" cy="14811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  <a:defRPr/>
            </a:pPr>
            <a:r>
              <a:rPr sz="400" spc="-20" dirty="0">
                <a:solidFill>
                  <a:srgbClr val="252525"/>
                </a:solidFill>
                <a:latin typeface="Cambria"/>
                <a:cs typeface="Cambria"/>
              </a:rPr>
              <a:t>ДЕПАРТАМЕНТ</a:t>
            </a:r>
            <a:r>
              <a:rPr sz="400" spc="30" dirty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400" spc="-25" dirty="0">
                <a:solidFill>
                  <a:srgbClr val="252525"/>
                </a:solidFill>
                <a:latin typeface="Cambria"/>
                <a:cs typeface="Cambria"/>
              </a:rPr>
              <a:t>ОБРАЗОВАНИЯ</a:t>
            </a:r>
            <a:r>
              <a:rPr sz="400" spc="55" dirty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400" spc="-5" dirty="0">
                <a:solidFill>
                  <a:srgbClr val="252525"/>
                </a:solidFill>
                <a:latin typeface="Cambria"/>
                <a:cs typeface="Cambria"/>
              </a:rPr>
              <a:t>И</a:t>
            </a:r>
            <a:r>
              <a:rPr sz="400" spc="5" dirty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400" spc="-5" dirty="0" smtClean="0">
                <a:solidFill>
                  <a:srgbClr val="252525"/>
                </a:solidFill>
                <a:latin typeface="Cambria"/>
                <a:cs typeface="Cambria"/>
              </a:rPr>
              <a:t>НАУКИ</a:t>
            </a:r>
            <a:endParaRPr lang="ru-RU" sz="400" spc="-5" dirty="0" smtClean="0">
              <a:solidFill>
                <a:srgbClr val="252525"/>
              </a:solidFill>
              <a:latin typeface="Cambria"/>
              <a:cs typeface="Cambria"/>
            </a:endParaRPr>
          </a:p>
          <a:p>
            <a:pPr marL="12700" algn="ctr">
              <a:lnSpc>
                <a:spcPct val="100000"/>
              </a:lnSpc>
              <a:spcBef>
                <a:spcPts val="95"/>
              </a:spcBef>
              <a:defRPr/>
            </a:pPr>
            <a:r>
              <a:rPr sz="400" spc="-15" dirty="0" smtClean="0">
                <a:solidFill>
                  <a:srgbClr val="252525"/>
                </a:solidFill>
                <a:latin typeface="Cambria"/>
                <a:cs typeface="Cambria"/>
              </a:rPr>
              <a:t>КОСТРОМСКОЙ</a:t>
            </a:r>
            <a:r>
              <a:rPr sz="400" spc="60" dirty="0" smtClean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400" spc="-10" dirty="0">
                <a:solidFill>
                  <a:srgbClr val="252525"/>
                </a:solidFill>
                <a:latin typeface="Cambria"/>
                <a:cs typeface="Cambria"/>
              </a:rPr>
              <a:t>ОБЛАСТИ</a:t>
            </a:r>
            <a:endParaRPr sz="400" dirty="0">
              <a:latin typeface="Cambria"/>
              <a:cs typeface="Cambria"/>
            </a:endParaRPr>
          </a:p>
        </p:txBody>
      </p:sp>
      <p:pic>
        <p:nvPicPr>
          <p:cNvPr id="6" name="object 8"/>
          <p:cNvPicPr/>
          <p:nvPr/>
        </p:nvPicPr>
        <p:blipFill>
          <a:blip r:embed="rId2"/>
          <a:stretch/>
        </p:blipFill>
        <p:spPr bwMode="auto">
          <a:xfrm>
            <a:off x="11496600" y="76703"/>
            <a:ext cx="360040" cy="379406"/>
          </a:xfrm>
          <a:prstGeom prst="rect">
            <a:avLst/>
          </a:prstGeom>
          <a:ln w="38100"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8256240" y="116632"/>
            <a:ext cx="3168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Вступает в силу с 01 сентября 2025 года</a:t>
            </a:r>
            <a:endParaRPr lang="ru-RU" sz="1200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91344" y="696797"/>
            <a:ext cx="11809312" cy="7386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dirty="0"/>
          </a:p>
        </p:txBody>
      </p:sp>
      <p:sp>
        <p:nvSpPr>
          <p:cNvPr id="14" name="Блок-схема: объединение 13"/>
          <p:cNvSpPr/>
          <p:nvPr/>
        </p:nvSpPr>
        <p:spPr>
          <a:xfrm rot="16200000">
            <a:off x="242739" y="748189"/>
            <a:ext cx="185248" cy="144016"/>
          </a:xfrm>
          <a:prstGeom prst="flowChartMerge">
            <a:avLst/>
          </a:prstGeom>
          <a:solidFill>
            <a:srgbClr val="D63077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479376" y="699954"/>
            <a:ext cx="1123324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ПРИКАЗ МИНИСТЕРСТВА КУЛЬТУРЫ РОССИЙСКОЙ ФЕДЕРАЦИИ ОТ 17.03.2025 № 468</a:t>
            </a:r>
            <a:r>
              <a:rPr lang="ru-RU" sz="1500" b="1" dirty="0">
                <a:solidFill>
                  <a:srgbClr val="002060"/>
                </a:solidFill>
                <a:latin typeface="Cambria" panose="02040503050406030204" pitchFamily="18" charset="0"/>
              </a:rPr>
              <a:t/>
            </a:r>
            <a:br>
              <a:rPr lang="ru-RU" sz="1500" b="1" dirty="0">
                <a:solidFill>
                  <a:srgbClr val="002060"/>
                </a:solidFill>
                <a:latin typeface="Cambria" panose="02040503050406030204" pitchFamily="18" charset="0"/>
              </a:rPr>
            </a:br>
            <a:r>
              <a:rPr lang="ru-RU" sz="1500" b="1" dirty="0">
                <a:solidFill>
                  <a:srgbClr val="002060"/>
                </a:solidFill>
                <a:latin typeface="Cambria" panose="02040503050406030204" pitchFamily="18" charset="0"/>
              </a:rPr>
              <a:t>"Об утверждении Порядка приема на обучение по дополнительным предпрофессиональным программам в области искусств"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1344" y="1628800"/>
            <a:ext cx="5112568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D63077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ТРЕБОВАНИЯ</a:t>
            </a:r>
          </a:p>
          <a:p>
            <a:pPr marL="285750" indent="-285750" algn="just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к</a:t>
            </a: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 перечню комиссий: комиссия по приему, комиссии по индивидуальному отбору, апелляционная комиссия;</a:t>
            </a:r>
          </a:p>
          <a:p>
            <a:pPr marL="285750" indent="-285750" algn="just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к</a:t>
            </a: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 составу, численности, функционалу комиссий, документации, которую оформляют комиссии;</a:t>
            </a:r>
          </a:p>
          <a:p>
            <a:pPr marL="285750" indent="-285750" algn="just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к срокам проведения приема на обучение;</a:t>
            </a:r>
          </a:p>
          <a:p>
            <a:pPr marL="285750" indent="-285750" algn="just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к</a:t>
            </a: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 порядку информирования о приеме на обучение;</a:t>
            </a:r>
          </a:p>
          <a:p>
            <a:pPr marL="285750" indent="-285750" algn="just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к</a:t>
            </a: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 форме заявления и перечню документов при приеме на обучение;</a:t>
            </a:r>
          </a:p>
          <a:p>
            <a:pPr marL="285750" indent="-285750" algn="just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к</a:t>
            </a: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 способам подачи </a:t>
            </a: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заявления на </a:t>
            </a: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обучение;</a:t>
            </a:r>
          </a:p>
          <a:p>
            <a:pPr marL="285750" indent="-285750" algn="just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к</a:t>
            </a: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 формированию личного дела  поступающих;</a:t>
            </a:r>
          </a:p>
          <a:p>
            <a:pPr marL="285750" indent="-285750" algn="just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к</a:t>
            </a: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 обработке персональных данных при приеме на обучение;</a:t>
            </a:r>
          </a:p>
          <a:p>
            <a:pPr marL="285750" indent="-285750" algn="just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к</a:t>
            </a: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 проведению индивидуального отбора поступающих;</a:t>
            </a:r>
          </a:p>
          <a:p>
            <a:pPr marL="285750" indent="-285750" algn="just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к информированию о результатах индивидуального отбора, о зачислении на обучение;</a:t>
            </a:r>
          </a:p>
          <a:p>
            <a:pPr marL="285750" indent="-285750" algn="just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к</a:t>
            </a: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 рассмотрению апелляций;</a:t>
            </a:r>
          </a:p>
          <a:p>
            <a:pPr marL="285750" indent="-285750" algn="just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500" dirty="0">
                <a:latin typeface="Cambria" panose="02040503050406030204" pitchFamily="18" charset="0"/>
                <a:ea typeface="Cambria" panose="02040503050406030204" pitchFamily="18" charset="0"/>
              </a:rPr>
              <a:t>к</a:t>
            </a:r>
            <a:r>
              <a:rPr lang="ru-RU" sz="1500" dirty="0" smtClean="0">
                <a:latin typeface="Cambria" panose="02040503050406030204" pitchFamily="18" charset="0"/>
                <a:ea typeface="Cambria" panose="02040503050406030204" pitchFamily="18" charset="0"/>
              </a:rPr>
              <a:t> проведению повторного индивидуального отбора и дополнительного приема.</a:t>
            </a:r>
            <a:endParaRPr lang="ru-RU" sz="1500" dirty="0"/>
          </a:p>
        </p:txBody>
      </p:sp>
      <p:sp>
        <p:nvSpPr>
          <p:cNvPr id="9" name="TextBox 8"/>
          <p:cNvSpPr txBox="1"/>
          <p:nvPr/>
        </p:nvSpPr>
        <p:spPr>
          <a:xfrm>
            <a:off x="6023992" y="1484784"/>
            <a:ext cx="504056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D63077"/>
                </a:solidFill>
                <a:latin typeface="Cambria" panose="02040503050406030204" pitchFamily="18" charset="0"/>
              </a:rPr>
              <a:t>ЛОКАЛЬНЫЕ НОРМАТИВНЫЕ АКТЫ</a:t>
            </a:r>
          </a:p>
          <a:p>
            <a:pPr marL="285750" indent="-285750" algn="just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400" dirty="0" smtClean="0">
                <a:latin typeface="Cambria" panose="02040503050406030204" pitchFamily="18" charset="0"/>
              </a:rPr>
              <a:t>Правила приема;</a:t>
            </a:r>
          </a:p>
          <a:p>
            <a:pPr marL="285750" indent="-285750" algn="just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400" dirty="0" smtClean="0">
                <a:latin typeface="Cambria" panose="02040503050406030204" pitchFamily="18" charset="0"/>
              </a:rPr>
              <a:t>Регламенты работы комиссий;</a:t>
            </a:r>
          </a:p>
          <a:p>
            <a:pPr marL="285750" indent="-285750" algn="just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400" dirty="0" smtClean="0">
                <a:latin typeface="Cambria" panose="02040503050406030204" pitchFamily="18" charset="0"/>
              </a:rPr>
              <a:t>График приема;</a:t>
            </a:r>
          </a:p>
          <a:p>
            <a:pPr marL="285750" indent="-285750" algn="just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400" dirty="0" smtClean="0">
                <a:latin typeface="Cambria" panose="02040503050406030204" pitchFamily="18" charset="0"/>
              </a:rPr>
              <a:t>Состав комиссий;</a:t>
            </a:r>
          </a:p>
          <a:p>
            <a:pPr marL="285750" indent="-285750" algn="just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400" dirty="0" smtClean="0">
                <a:latin typeface="Cambria" panose="02040503050406030204" pitchFamily="18" charset="0"/>
              </a:rPr>
              <a:t>Приказы о зачислении;</a:t>
            </a:r>
          </a:p>
          <a:p>
            <a:pPr algn="just"/>
            <a:endParaRPr lang="ru-RU" sz="1400" dirty="0">
              <a:latin typeface="Cambria" panose="020405030504060302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62812" y="2996952"/>
            <a:ext cx="5937844" cy="4491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D63077"/>
                </a:solidFill>
                <a:latin typeface="Cambria" panose="02040503050406030204" pitchFamily="18" charset="0"/>
              </a:rPr>
              <a:t>САМОСТОЯТЕЛЬНОСТЬ ОБРАЗОВАТЕЛЬНОЙ ОРГАНИЗАЦИИ:</a:t>
            </a:r>
          </a:p>
          <a:p>
            <a:pPr marL="182563" indent="-182563" algn="just" fontAlgn="base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370" dirty="0" smtClean="0">
                <a:latin typeface="Cambria" panose="02040503050406030204" pitchFamily="18" charset="0"/>
              </a:rPr>
              <a:t>формы </a:t>
            </a:r>
            <a:r>
              <a:rPr lang="ru-RU" sz="1370" dirty="0">
                <a:latin typeface="Cambria" panose="02040503050406030204" pitchFamily="18" charset="0"/>
              </a:rPr>
              <a:t>проведения индивидуального отбора поступающих;</a:t>
            </a:r>
          </a:p>
          <a:p>
            <a:pPr marL="182563" indent="-182563" algn="just" fontAlgn="base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370" dirty="0">
                <a:latin typeface="Cambria" panose="02040503050406030204" pitchFamily="18" charset="0"/>
              </a:rPr>
              <a:t>даты, время и место проведения индивидуального отбора по каждой предпрофессиональной </a:t>
            </a:r>
            <a:r>
              <a:rPr lang="ru-RU" sz="1370" dirty="0" smtClean="0">
                <a:latin typeface="Cambria" panose="02040503050406030204" pitchFamily="18" charset="0"/>
              </a:rPr>
              <a:t>программе;</a:t>
            </a:r>
          </a:p>
          <a:p>
            <a:pPr marL="182563" indent="-182563" algn="just" fontAlgn="base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370" dirty="0" smtClean="0">
                <a:latin typeface="Cambria" panose="02040503050406030204" pitchFamily="18" charset="0"/>
              </a:rPr>
              <a:t>требования</a:t>
            </a:r>
            <a:r>
              <a:rPr lang="ru-RU" sz="1370" dirty="0">
                <a:latin typeface="Cambria" panose="02040503050406030204" pitchFamily="18" charset="0"/>
              </a:rPr>
              <a:t>, предъявляемые к уровню творческих способностей и физическим данным поступающих (по каждой форме проведения индивидуального отбора поступающих</a:t>
            </a:r>
            <a:r>
              <a:rPr lang="ru-RU" sz="1370" dirty="0" smtClean="0">
                <a:latin typeface="Cambria" panose="02040503050406030204" pitchFamily="18" charset="0"/>
              </a:rPr>
              <a:t>);</a:t>
            </a:r>
          </a:p>
          <a:p>
            <a:pPr marL="182563" indent="-182563" algn="just" fontAlgn="base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370" dirty="0" smtClean="0">
                <a:latin typeface="Cambria" panose="02040503050406030204" pitchFamily="18" charset="0"/>
              </a:rPr>
              <a:t>систему </a:t>
            </a:r>
            <a:r>
              <a:rPr lang="ru-RU" sz="1370" dirty="0">
                <a:latin typeface="Cambria" panose="02040503050406030204" pitchFamily="18" charset="0"/>
              </a:rPr>
              <a:t>оценок, применяемую при проведении индивидуального отбора поступающих в образовательной </a:t>
            </a:r>
            <a:r>
              <a:rPr lang="ru-RU" sz="1370" dirty="0" smtClean="0">
                <a:latin typeface="Cambria" panose="02040503050406030204" pitchFamily="18" charset="0"/>
              </a:rPr>
              <a:t>организации;</a:t>
            </a:r>
            <a:endParaRPr lang="ru-RU" sz="1370" dirty="0">
              <a:latin typeface="Cambria" panose="02040503050406030204" pitchFamily="18" charset="0"/>
            </a:endParaRPr>
          </a:p>
          <a:p>
            <a:pPr marL="182563" indent="-182563" algn="just" fontAlgn="base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370" dirty="0" smtClean="0">
                <a:latin typeface="Cambria" panose="02040503050406030204" pitchFamily="18" charset="0"/>
              </a:rPr>
              <a:t>условия </a:t>
            </a:r>
            <a:r>
              <a:rPr lang="ru-RU" sz="1370" dirty="0">
                <a:latin typeface="Cambria" panose="02040503050406030204" pitchFamily="18" charset="0"/>
              </a:rPr>
              <a:t>и особенности проведения индивидуального отбора для поступающих с </a:t>
            </a:r>
            <a:r>
              <a:rPr lang="ru-RU" sz="1370" dirty="0" smtClean="0">
                <a:latin typeface="Cambria" panose="02040503050406030204" pitchFamily="18" charset="0"/>
              </a:rPr>
              <a:t>ОВЗ, </a:t>
            </a:r>
            <a:r>
              <a:rPr lang="ru-RU" sz="1370" dirty="0">
                <a:latin typeface="Cambria" panose="02040503050406030204" pitchFamily="18" charset="0"/>
              </a:rPr>
              <a:t>инвалидов (при индивидуальном отборе поступающих </a:t>
            </a:r>
            <a:r>
              <a:rPr lang="ru-RU" sz="1370" dirty="0" smtClean="0">
                <a:latin typeface="Cambria" panose="02040503050406030204" pitchFamily="18" charset="0"/>
              </a:rPr>
              <a:t>с ОВЗ);</a:t>
            </a:r>
            <a:endParaRPr lang="ru-RU" sz="1370" dirty="0">
              <a:latin typeface="Cambria" panose="02040503050406030204" pitchFamily="18" charset="0"/>
            </a:endParaRPr>
          </a:p>
          <a:p>
            <a:pPr marL="182563" indent="-182563" algn="just" fontAlgn="base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370" dirty="0" smtClean="0">
                <a:latin typeface="Cambria" panose="02040503050406030204" pitchFamily="18" charset="0"/>
              </a:rPr>
              <a:t>образец </a:t>
            </a:r>
            <a:r>
              <a:rPr lang="ru-RU" sz="1370" dirty="0">
                <a:latin typeface="Cambria" panose="02040503050406030204" pitchFamily="18" charset="0"/>
              </a:rPr>
              <a:t>заявления родителя (законного представителя) поступающего о приеме в образовательную организацию (далее - заявление);</a:t>
            </a:r>
          </a:p>
          <a:p>
            <a:pPr marL="182563" indent="-182563" algn="just" fontAlgn="base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370" dirty="0">
                <a:latin typeface="Cambria" panose="02040503050406030204" pitchFamily="18" charset="0"/>
              </a:rPr>
              <a:t>образец договора об оказании платных образовательных услуг;</a:t>
            </a:r>
          </a:p>
          <a:p>
            <a:pPr marL="182563" indent="-182563" algn="just" fontAlgn="base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370" dirty="0">
                <a:latin typeface="Cambria" panose="02040503050406030204" pitchFamily="18" charset="0"/>
              </a:rPr>
              <a:t>правила подачи и рассмотрения апелляций по результатам приема;</a:t>
            </a:r>
          </a:p>
          <a:p>
            <a:pPr marL="182563" indent="-182563" algn="just" fontAlgn="base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370" dirty="0">
                <a:latin typeface="Cambria" panose="02040503050406030204" pitchFamily="18" charset="0"/>
              </a:rPr>
              <a:t>образец апелляции.</a:t>
            </a:r>
          </a:p>
          <a:p>
            <a:pPr marL="285750" indent="-285750" fontAlgn="base">
              <a:buClr>
                <a:srgbClr val="002060"/>
              </a:buClr>
              <a:buFont typeface="Wingdings" panose="05000000000000000000" pitchFamily="2" charset="2"/>
              <a:buChar char="§"/>
            </a:pPr>
            <a:endParaRPr lang="ru-RU" sz="1300" dirty="0">
              <a:latin typeface="Cambria" panose="02040503050406030204" pitchFamily="18" charset="0"/>
            </a:endParaRP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§"/>
            </a:pPr>
            <a:endParaRPr lang="ru-RU" sz="1300" dirty="0" smtClean="0">
              <a:latin typeface="Cambria" panose="02040503050406030204" pitchFamily="18" charset="0"/>
            </a:endParaRP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§"/>
            </a:pPr>
            <a:endParaRPr lang="ru-RU" sz="1300" dirty="0">
              <a:latin typeface="Cambria" panose="02040503050406030204" pitchFamily="18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191344" y="2060848"/>
            <a:ext cx="0" cy="4392488"/>
          </a:xfrm>
          <a:prstGeom prst="line">
            <a:avLst/>
          </a:prstGeom>
          <a:ln>
            <a:solidFill>
              <a:srgbClr val="CC3A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6023992" y="1772816"/>
            <a:ext cx="0" cy="1080120"/>
          </a:xfrm>
          <a:prstGeom prst="line">
            <a:avLst/>
          </a:prstGeom>
          <a:ln>
            <a:solidFill>
              <a:srgbClr val="CC3A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023992" y="3356992"/>
            <a:ext cx="0" cy="3312368"/>
          </a:xfrm>
          <a:prstGeom prst="line">
            <a:avLst/>
          </a:prstGeom>
          <a:ln>
            <a:solidFill>
              <a:srgbClr val="CC3A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513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1344" y="116633"/>
            <a:ext cx="63367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ПОРЯДОК ПРИЕМА НА ОБРАЗОВАТЕЬНЫЕ ПРОГРАММЫ </a:t>
            </a:r>
            <a:endParaRPr lang="ru-RU" sz="1400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91344" y="116632"/>
            <a:ext cx="5112568" cy="288032"/>
          </a:xfrm>
          <a:prstGeom prst="roundRect">
            <a:avLst/>
          </a:prstGeom>
          <a:noFill/>
          <a:ln w="12700">
            <a:solidFill>
              <a:srgbClr val="D63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object 3"/>
          <p:cNvSpPr txBox="1"/>
          <p:nvPr/>
        </p:nvSpPr>
        <p:spPr bwMode="auto">
          <a:xfrm>
            <a:off x="10750472" y="476672"/>
            <a:ext cx="1406468" cy="14811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  <a:defRPr/>
            </a:pPr>
            <a:r>
              <a:rPr sz="400" spc="-20" dirty="0">
                <a:solidFill>
                  <a:srgbClr val="252525"/>
                </a:solidFill>
                <a:latin typeface="Cambria"/>
                <a:cs typeface="Cambria"/>
              </a:rPr>
              <a:t>ДЕПАРТАМЕНТ</a:t>
            </a:r>
            <a:r>
              <a:rPr sz="400" spc="30" dirty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400" spc="-25" dirty="0">
                <a:solidFill>
                  <a:srgbClr val="252525"/>
                </a:solidFill>
                <a:latin typeface="Cambria"/>
                <a:cs typeface="Cambria"/>
              </a:rPr>
              <a:t>ОБРАЗОВАНИЯ</a:t>
            </a:r>
            <a:r>
              <a:rPr sz="400" spc="55" dirty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400" spc="-5" dirty="0">
                <a:solidFill>
                  <a:srgbClr val="252525"/>
                </a:solidFill>
                <a:latin typeface="Cambria"/>
                <a:cs typeface="Cambria"/>
              </a:rPr>
              <a:t>И</a:t>
            </a:r>
            <a:r>
              <a:rPr sz="400" spc="5" dirty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400" spc="-5" dirty="0" smtClean="0">
                <a:solidFill>
                  <a:srgbClr val="252525"/>
                </a:solidFill>
                <a:latin typeface="Cambria"/>
                <a:cs typeface="Cambria"/>
              </a:rPr>
              <a:t>НАУКИ</a:t>
            </a:r>
            <a:endParaRPr lang="ru-RU" sz="400" spc="-5" dirty="0" smtClean="0">
              <a:solidFill>
                <a:srgbClr val="252525"/>
              </a:solidFill>
              <a:latin typeface="Cambria"/>
              <a:cs typeface="Cambria"/>
            </a:endParaRPr>
          </a:p>
          <a:p>
            <a:pPr marL="12700" algn="ctr">
              <a:lnSpc>
                <a:spcPct val="100000"/>
              </a:lnSpc>
              <a:spcBef>
                <a:spcPts val="95"/>
              </a:spcBef>
              <a:defRPr/>
            </a:pPr>
            <a:r>
              <a:rPr sz="400" spc="-15" dirty="0" smtClean="0">
                <a:solidFill>
                  <a:srgbClr val="252525"/>
                </a:solidFill>
                <a:latin typeface="Cambria"/>
                <a:cs typeface="Cambria"/>
              </a:rPr>
              <a:t>КОСТРОМСКОЙ</a:t>
            </a:r>
            <a:r>
              <a:rPr sz="400" spc="60" dirty="0" smtClean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400" spc="-10" dirty="0">
                <a:solidFill>
                  <a:srgbClr val="252525"/>
                </a:solidFill>
                <a:latin typeface="Cambria"/>
                <a:cs typeface="Cambria"/>
              </a:rPr>
              <a:t>ОБЛАСТИ</a:t>
            </a:r>
            <a:endParaRPr sz="400" dirty="0">
              <a:latin typeface="Cambria"/>
              <a:cs typeface="Cambria"/>
            </a:endParaRPr>
          </a:p>
        </p:txBody>
      </p:sp>
      <p:pic>
        <p:nvPicPr>
          <p:cNvPr id="6" name="object 8"/>
          <p:cNvPicPr/>
          <p:nvPr/>
        </p:nvPicPr>
        <p:blipFill>
          <a:blip r:embed="rId2"/>
          <a:stretch/>
        </p:blipFill>
        <p:spPr bwMode="auto">
          <a:xfrm>
            <a:off x="11496600" y="76703"/>
            <a:ext cx="360040" cy="379406"/>
          </a:xfrm>
          <a:prstGeom prst="rect">
            <a:avLst/>
          </a:prstGeom>
          <a:ln w="38100"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8256240" y="116632"/>
            <a:ext cx="3168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Вступает в силу с 01 сентября 2025 года</a:t>
            </a:r>
            <a:endParaRPr lang="ru-RU" sz="1200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91344" y="696797"/>
            <a:ext cx="11809312" cy="7386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dirty="0"/>
          </a:p>
        </p:txBody>
      </p:sp>
      <p:sp>
        <p:nvSpPr>
          <p:cNvPr id="14" name="Блок-схема: объединение 13"/>
          <p:cNvSpPr/>
          <p:nvPr/>
        </p:nvSpPr>
        <p:spPr>
          <a:xfrm rot="16200000">
            <a:off x="242739" y="748189"/>
            <a:ext cx="185248" cy="144016"/>
          </a:xfrm>
          <a:prstGeom prst="flowChartMerge">
            <a:avLst/>
          </a:prstGeom>
          <a:solidFill>
            <a:srgbClr val="D63077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479376" y="699954"/>
            <a:ext cx="1123324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ПРИКАЗ МИНИСТЕРСТВА КУЛЬТУРЫ РОССИЙСКОЙ ФЕДЕРАЦИИ ОТ 17.03.2025 № 468</a:t>
            </a:r>
            <a:r>
              <a:rPr lang="ru-RU" sz="1500" b="1" dirty="0">
                <a:solidFill>
                  <a:srgbClr val="002060"/>
                </a:solidFill>
                <a:latin typeface="Cambria" panose="02040503050406030204" pitchFamily="18" charset="0"/>
              </a:rPr>
              <a:t/>
            </a:r>
            <a:br>
              <a:rPr lang="ru-RU" sz="1500" b="1" dirty="0">
                <a:solidFill>
                  <a:srgbClr val="002060"/>
                </a:solidFill>
                <a:latin typeface="Cambria" panose="02040503050406030204" pitchFamily="18" charset="0"/>
              </a:rPr>
            </a:br>
            <a:r>
              <a:rPr lang="ru-RU" sz="1500" b="1" dirty="0">
                <a:solidFill>
                  <a:srgbClr val="002060"/>
                </a:solidFill>
                <a:latin typeface="Cambria" panose="02040503050406030204" pitchFamily="18" charset="0"/>
              </a:rPr>
              <a:t>"Об утверждении Порядка приема на обучение по дополнительным предпрофессиональным программам в области искусств"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63352" y="1772816"/>
            <a:ext cx="51845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solidFill>
                  <a:srgbClr val="E81E75"/>
                </a:solidFill>
                <a:latin typeface="Cambria" panose="02040503050406030204" pitchFamily="18" charset="0"/>
              </a:rPr>
              <a:t>п</a:t>
            </a:r>
            <a:r>
              <a:rPr lang="ru-RU" dirty="0" smtClean="0">
                <a:solidFill>
                  <a:srgbClr val="E81E75"/>
                </a:solidFill>
                <a:latin typeface="Cambria" panose="02040503050406030204" pitchFamily="18" charset="0"/>
              </a:rPr>
              <a:t>. 47</a:t>
            </a:r>
            <a:r>
              <a:rPr lang="ru-RU" dirty="0">
                <a:solidFill>
                  <a:srgbClr val="E81E75"/>
                </a:solidFill>
                <a:latin typeface="Cambria" panose="02040503050406030204" pitchFamily="18" charset="0"/>
              </a:rPr>
              <a:t>. </a:t>
            </a:r>
            <a:r>
              <a:rPr lang="ru-RU" dirty="0">
                <a:latin typeface="Cambria" panose="02040503050406030204" pitchFamily="18" charset="0"/>
              </a:rPr>
              <a:t>Образовательная организация обязана ознакомить поступающего и (или) его родителей (законных представителей) со своим </a:t>
            </a:r>
            <a:r>
              <a:rPr lang="ru-RU" b="1" dirty="0">
                <a:solidFill>
                  <a:srgbClr val="002060"/>
                </a:solidFill>
                <a:latin typeface="Cambria" panose="02040503050406030204" pitchFamily="18" charset="0"/>
              </a:rPr>
              <a:t>уставом</a:t>
            </a:r>
            <a:r>
              <a:rPr lang="ru-RU" dirty="0">
                <a:latin typeface="Cambria" panose="02040503050406030204" pitchFamily="18" charset="0"/>
              </a:rPr>
              <a:t>, со</a:t>
            </a:r>
            <a:r>
              <a:rPr lang="ru-RU" b="1" dirty="0">
                <a:latin typeface="Cambria" panose="02040503050406030204" pitchFamily="18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Cambria" panose="02040503050406030204" pitchFamily="18" charset="0"/>
              </a:rPr>
              <a:t>сведениями о дате предоставления и регистрационном номере лицензии на осуществление образовательной деятельности</a:t>
            </a:r>
            <a:r>
              <a:rPr lang="ru-RU" dirty="0">
                <a:latin typeface="Cambria" panose="02040503050406030204" pitchFamily="18" charset="0"/>
              </a:rPr>
              <a:t>, с </a:t>
            </a:r>
            <a:r>
              <a:rPr lang="ru-RU" b="1" dirty="0">
                <a:solidFill>
                  <a:srgbClr val="002060"/>
                </a:solidFill>
                <a:latin typeface="Cambria" panose="02040503050406030204" pitchFamily="18" charset="0"/>
              </a:rPr>
              <a:t>предпрофессиональными программами</a:t>
            </a:r>
            <a:r>
              <a:rPr lang="ru-RU" dirty="0">
                <a:latin typeface="Cambria" panose="02040503050406030204" pitchFamily="18" charset="0"/>
              </a:rPr>
              <a:t>, по которым образовательная организация объявляет прием, и </a:t>
            </a:r>
            <a:r>
              <a:rPr lang="ru-RU" b="1" dirty="0">
                <a:solidFill>
                  <a:srgbClr val="002060"/>
                </a:solidFill>
                <a:latin typeface="Cambria" panose="02040503050406030204" pitchFamily="18" charset="0"/>
              </a:rPr>
              <a:t>другими документами, регламентирующими организацию и осуществление образовательной деятельности, права и обязанности обучающихся</a:t>
            </a:r>
            <a:r>
              <a:rPr lang="ru-RU" dirty="0">
                <a:latin typeface="Cambria" panose="02040503050406030204" pitchFamily="18" charset="0"/>
              </a:rPr>
              <a:t>.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191344" y="1916832"/>
            <a:ext cx="0" cy="3744416"/>
          </a:xfrm>
          <a:prstGeom prst="line">
            <a:avLst/>
          </a:prstGeom>
          <a:ln>
            <a:solidFill>
              <a:srgbClr val="CC3A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096000" y="1772816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E81E75"/>
                </a:solidFill>
                <a:latin typeface="Cambria" panose="02040503050406030204" pitchFamily="18" charset="0"/>
              </a:rPr>
              <a:t>Напоминаем! </a:t>
            </a:r>
            <a:endParaRPr lang="ru-RU" sz="2000" b="1" dirty="0">
              <a:solidFill>
                <a:srgbClr val="E81E75"/>
              </a:solidFill>
              <a:latin typeface="Cambria" panose="020405030504060302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96000" y="2261771"/>
            <a:ext cx="58326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CC3A6E"/>
              </a:buClr>
              <a:buFont typeface="Wingdings" panose="05000000000000000000" pitchFamily="2" charset="2"/>
              <a:buChar char="§"/>
            </a:pPr>
            <a:r>
              <a:rPr lang="ru-RU" dirty="0">
                <a:latin typeface="Cambria" panose="02040503050406030204" pitchFamily="18" charset="0"/>
              </a:rPr>
              <a:t>Приказ Федеральной службы по надзору в сфере образования и науки от 04.08.2023 № 1493</a:t>
            </a:r>
            <a:br>
              <a:rPr lang="ru-RU" dirty="0">
                <a:latin typeface="Cambria" panose="02040503050406030204" pitchFamily="18" charset="0"/>
              </a:rPr>
            </a:br>
            <a:r>
              <a:rPr lang="ru-RU" dirty="0">
                <a:latin typeface="Cambria" panose="02040503050406030204" pitchFamily="18" charset="0"/>
              </a:rPr>
              <a:t>"Об утверждении Требований к структуре официального сайта образовательной организации в информационно-телекоммуникационной сети "Интернет" и формату представления информации"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6096000" y="2420888"/>
            <a:ext cx="1" cy="1728192"/>
          </a:xfrm>
          <a:prstGeom prst="line">
            <a:avLst/>
          </a:prstGeom>
          <a:ln>
            <a:solidFill>
              <a:srgbClr val="CC3A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266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1344" y="240903"/>
            <a:ext cx="63367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ПРИМЕНЕНИЕ МЕР ДИСЦИПЛИНАРНОГО ВЗЫСКАНИЯ</a:t>
            </a:r>
            <a:endParaRPr lang="ru-RU" sz="1400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91344" y="260648"/>
            <a:ext cx="4680520" cy="288032"/>
          </a:xfrm>
          <a:prstGeom prst="roundRect">
            <a:avLst/>
          </a:prstGeom>
          <a:noFill/>
          <a:ln w="12700">
            <a:solidFill>
              <a:srgbClr val="D63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object 3"/>
          <p:cNvSpPr txBox="1"/>
          <p:nvPr/>
        </p:nvSpPr>
        <p:spPr bwMode="auto">
          <a:xfrm>
            <a:off x="10966496" y="544579"/>
            <a:ext cx="1406468" cy="14811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  <a:defRPr/>
            </a:pPr>
            <a:r>
              <a:rPr sz="400" spc="-20" dirty="0">
                <a:solidFill>
                  <a:srgbClr val="252525"/>
                </a:solidFill>
                <a:latin typeface="Cambria"/>
                <a:cs typeface="Cambria"/>
              </a:rPr>
              <a:t>ДЕПАРТАМЕНТ</a:t>
            </a:r>
            <a:r>
              <a:rPr sz="400" spc="30" dirty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400" spc="-25" dirty="0">
                <a:solidFill>
                  <a:srgbClr val="252525"/>
                </a:solidFill>
                <a:latin typeface="Cambria"/>
                <a:cs typeface="Cambria"/>
              </a:rPr>
              <a:t>ОБРАЗОВАНИЯ</a:t>
            </a:r>
            <a:r>
              <a:rPr sz="400" spc="55" dirty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400" spc="-5" dirty="0">
                <a:solidFill>
                  <a:srgbClr val="252525"/>
                </a:solidFill>
                <a:latin typeface="Cambria"/>
                <a:cs typeface="Cambria"/>
              </a:rPr>
              <a:t>И</a:t>
            </a:r>
            <a:r>
              <a:rPr sz="400" spc="5" dirty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400" spc="-5" dirty="0" smtClean="0">
                <a:solidFill>
                  <a:srgbClr val="252525"/>
                </a:solidFill>
                <a:latin typeface="Cambria"/>
                <a:cs typeface="Cambria"/>
              </a:rPr>
              <a:t>НАУКИ</a:t>
            </a:r>
            <a:endParaRPr lang="ru-RU" sz="400" spc="-5" dirty="0" smtClean="0">
              <a:solidFill>
                <a:srgbClr val="252525"/>
              </a:solidFill>
              <a:latin typeface="Cambria"/>
              <a:cs typeface="Cambria"/>
            </a:endParaRPr>
          </a:p>
          <a:p>
            <a:pPr marL="12700" algn="ctr">
              <a:lnSpc>
                <a:spcPct val="100000"/>
              </a:lnSpc>
              <a:spcBef>
                <a:spcPts val="95"/>
              </a:spcBef>
              <a:defRPr/>
            </a:pPr>
            <a:r>
              <a:rPr sz="400" spc="-15" dirty="0" smtClean="0">
                <a:solidFill>
                  <a:srgbClr val="252525"/>
                </a:solidFill>
                <a:latin typeface="Cambria"/>
                <a:cs typeface="Cambria"/>
              </a:rPr>
              <a:t>КОСТРОМСКОЙ</a:t>
            </a:r>
            <a:r>
              <a:rPr sz="400" spc="60" dirty="0" smtClean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400" spc="-10" dirty="0">
                <a:solidFill>
                  <a:srgbClr val="252525"/>
                </a:solidFill>
                <a:latin typeface="Cambria"/>
                <a:cs typeface="Cambria"/>
              </a:rPr>
              <a:t>ОБЛАСТИ</a:t>
            </a:r>
            <a:endParaRPr sz="400" dirty="0">
              <a:latin typeface="Cambria"/>
              <a:cs typeface="Cambria"/>
            </a:endParaRPr>
          </a:p>
        </p:txBody>
      </p:sp>
      <p:pic>
        <p:nvPicPr>
          <p:cNvPr id="6" name="object 8"/>
          <p:cNvPicPr/>
          <p:nvPr/>
        </p:nvPicPr>
        <p:blipFill>
          <a:blip r:embed="rId2"/>
          <a:stretch/>
        </p:blipFill>
        <p:spPr bwMode="auto">
          <a:xfrm>
            <a:off x="11496600" y="76703"/>
            <a:ext cx="360040" cy="379406"/>
          </a:xfrm>
          <a:prstGeom prst="rect">
            <a:avLst/>
          </a:prstGeom>
          <a:ln w="38100"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8256240" y="116632"/>
            <a:ext cx="3168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Вступает в силу с 01 сентября 2025 года</a:t>
            </a:r>
            <a:endParaRPr lang="ru-RU" sz="1200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63352" y="836712"/>
            <a:ext cx="11233248" cy="16561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dirty="0"/>
          </a:p>
        </p:txBody>
      </p:sp>
      <p:sp>
        <p:nvSpPr>
          <p:cNvPr id="14" name="Блок-схема: объединение 13"/>
          <p:cNvSpPr/>
          <p:nvPr/>
        </p:nvSpPr>
        <p:spPr>
          <a:xfrm rot="16200000">
            <a:off x="314747" y="888104"/>
            <a:ext cx="185248" cy="144016"/>
          </a:xfrm>
          <a:prstGeom prst="flowChartMerge">
            <a:avLst/>
          </a:prstGeom>
          <a:solidFill>
            <a:srgbClr val="D63077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51384" y="836712"/>
            <a:ext cx="10801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5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ПРИКАЗ МИНИСТЕРСТВА ПРОСВЕЩЕНИЯ РОССИЙСКОЙ ФЕДЕРАЦИИ ОТ 27 МАРТА </a:t>
            </a:r>
            <a:r>
              <a:rPr lang="ru-RU" sz="15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2025 </a:t>
            </a:r>
            <a:r>
              <a:rPr lang="ru-RU" sz="15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№ 243</a:t>
            </a:r>
          </a:p>
          <a:p>
            <a:pPr algn="just"/>
            <a:r>
              <a:rPr lang="ru-RU" sz="15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"</a:t>
            </a:r>
            <a:r>
              <a:rPr lang="ru-RU" sz="1500" b="1" dirty="0">
                <a:solidFill>
                  <a:srgbClr val="002060"/>
                </a:solidFill>
                <a:latin typeface="Cambria" panose="02040503050406030204" pitchFamily="18" charset="0"/>
              </a:rPr>
              <a:t>Об утверждении Порядка применения к обучающимся по образовательным программам основного общего образования, образовательным программам среднего общего образования, образовательным программам среднего профессионального образования и соответствующим дополнительным профессиональным программам, основным программам профессионального обучения и дополнительным общеобразовательным программам мер дисциплинарного взыскания и снятия их с указанных обучающихся"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9376" y="2996952"/>
            <a:ext cx="525658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ru-RU" sz="1600" dirty="0">
                <a:latin typeface="Cambria" panose="02040503050406030204" pitchFamily="18" charset="0"/>
              </a:rPr>
              <a:t>п</a:t>
            </a:r>
            <a:r>
              <a:rPr lang="ru-RU" sz="1600" dirty="0" smtClean="0">
                <a:latin typeface="Cambria" panose="02040503050406030204" pitchFamily="18" charset="0"/>
              </a:rPr>
              <a:t>. 3. За </a:t>
            </a:r>
            <a:r>
              <a:rPr lang="ru-RU" sz="1600" dirty="0">
                <a:latin typeface="Cambria" panose="02040503050406030204" pitchFamily="18" charset="0"/>
              </a:rPr>
              <a:t>совершение дисциплинарного проступка к обучающемуся могут быть применены следующие </a:t>
            </a:r>
            <a:r>
              <a:rPr lang="ru-RU" sz="1600" b="1" dirty="0">
                <a:solidFill>
                  <a:srgbClr val="002060"/>
                </a:solidFill>
                <a:latin typeface="Cambria" panose="02040503050406030204" pitchFamily="18" charset="0"/>
              </a:rPr>
              <a:t>меры дисциплинарного взыскания:</a:t>
            </a:r>
          </a:p>
          <a:p>
            <a:pPr marL="285750" indent="-285750" algn="just" fontAlgn="base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600" dirty="0">
                <a:latin typeface="Cambria" panose="02040503050406030204" pitchFamily="18" charset="0"/>
              </a:rPr>
              <a:t>замечание;</a:t>
            </a:r>
          </a:p>
          <a:p>
            <a:pPr marL="285750" indent="-285750" algn="just" fontAlgn="base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600" dirty="0">
                <a:latin typeface="Cambria" panose="02040503050406030204" pitchFamily="18" charset="0"/>
              </a:rPr>
              <a:t>выговор;</a:t>
            </a:r>
          </a:p>
          <a:p>
            <a:pPr marL="285750" indent="-285750" algn="just" fontAlgn="base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600" dirty="0">
                <a:latin typeface="Cambria" panose="02040503050406030204" pitchFamily="18" charset="0"/>
              </a:rPr>
              <a:t>отчисление из организации, осуществляющей образовательную деятельность</a:t>
            </a:r>
          </a:p>
          <a:p>
            <a:endParaRPr lang="ru-RU" sz="1600" dirty="0">
              <a:latin typeface="Cambria" panose="020405030504060302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28048" y="2996952"/>
            <a:ext cx="51125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latin typeface="Cambria" panose="02040503050406030204" pitchFamily="18" charset="0"/>
              </a:rPr>
              <a:t>п</a:t>
            </a:r>
            <a:r>
              <a:rPr lang="ru-RU" sz="1600" dirty="0" smtClean="0">
                <a:latin typeface="Cambria" panose="02040503050406030204" pitchFamily="18" charset="0"/>
              </a:rPr>
              <a:t>. 16</a:t>
            </a:r>
            <a:r>
              <a:rPr lang="ru-RU" sz="1600" dirty="0">
                <a:latin typeface="Cambria" panose="02040503050406030204" pitchFamily="18" charset="0"/>
              </a:rPr>
              <a:t>. Применение к обучающемуся меры дисциплинарного взыскания оформляется приказом (распоряжением) руководителя либо исполняющего обязанности руководителя организации, осуществляющей образовательную </a:t>
            </a:r>
            <a:r>
              <a:rPr lang="ru-RU" sz="1600" dirty="0" smtClean="0">
                <a:latin typeface="Cambria" panose="02040503050406030204" pitchFamily="18" charset="0"/>
              </a:rPr>
              <a:t>деятельность.</a:t>
            </a:r>
            <a:endParaRPr lang="ru-RU" sz="1600" dirty="0">
              <a:latin typeface="Cambria" panose="020405030504060302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00056" y="4725144"/>
            <a:ext cx="511256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ru-RU" sz="1600" dirty="0">
                <a:latin typeface="Cambria" panose="02040503050406030204" pitchFamily="18" charset="0"/>
              </a:rPr>
              <a:t>п</a:t>
            </a:r>
            <a:r>
              <a:rPr lang="ru-RU" sz="1600" dirty="0" smtClean="0">
                <a:latin typeface="Cambria" panose="02040503050406030204" pitchFamily="18" charset="0"/>
              </a:rPr>
              <a:t>. 20</a:t>
            </a:r>
            <a:r>
              <a:rPr lang="ru-RU" sz="1600" dirty="0">
                <a:latin typeface="Cambria" panose="02040503050406030204" pitchFamily="18" charset="0"/>
              </a:rPr>
              <a:t>. В случае если в течение года со дня применения меры дисциплинарного взыскания к обучающемуся не будет применена новая мера дисциплинарного взыскания, то он считается не имеющим меры дисциплинарного взыскания.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341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1344" y="116633"/>
            <a:ext cx="63367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ПОРЯДОК ОБЕСПЕЧЕНИЯ УСЛОВИЙ ДОСТУПНОСТИ </a:t>
            </a:r>
            <a:endParaRPr lang="ru-RU" sz="1400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91344" y="116632"/>
            <a:ext cx="4392488" cy="288032"/>
          </a:xfrm>
          <a:prstGeom prst="roundRect">
            <a:avLst/>
          </a:prstGeom>
          <a:noFill/>
          <a:ln w="12700">
            <a:solidFill>
              <a:srgbClr val="D63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object 3"/>
          <p:cNvSpPr txBox="1"/>
          <p:nvPr/>
        </p:nvSpPr>
        <p:spPr bwMode="auto">
          <a:xfrm>
            <a:off x="10966496" y="544579"/>
            <a:ext cx="1406468" cy="14811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  <a:defRPr/>
            </a:pPr>
            <a:r>
              <a:rPr sz="400" spc="-20" dirty="0">
                <a:solidFill>
                  <a:srgbClr val="252525"/>
                </a:solidFill>
                <a:latin typeface="Cambria"/>
                <a:cs typeface="Cambria"/>
              </a:rPr>
              <a:t>ДЕПАРТАМЕНТ</a:t>
            </a:r>
            <a:r>
              <a:rPr sz="400" spc="30" dirty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400" spc="-25" dirty="0">
                <a:solidFill>
                  <a:srgbClr val="252525"/>
                </a:solidFill>
                <a:latin typeface="Cambria"/>
                <a:cs typeface="Cambria"/>
              </a:rPr>
              <a:t>ОБРАЗОВАНИЯ</a:t>
            </a:r>
            <a:r>
              <a:rPr sz="400" spc="55" dirty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400" spc="-5" dirty="0">
                <a:solidFill>
                  <a:srgbClr val="252525"/>
                </a:solidFill>
                <a:latin typeface="Cambria"/>
                <a:cs typeface="Cambria"/>
              </a:rPr>
              <a:t>И</a:t>
            </a:r>
            <a:r>
              <a:rPr sz="400" spc="5" dirty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400" spc="-5" dirty="0" smtClean="0">
                <a:solidFill>
                  <a:srgbClr val="252525"/>
                </a:solidFill>
                <a:latin typeface="Cambria"/>
                <a:cs typeface="Cambria"/>
              </a:rPr>
              <a:t>НАУКИ</a:t>
            </a:r>
            <a:endParaRPr lang="ru-RU" sz="400" spc="-5" dirty="0" smtClean="0">
              <a:solidFill>
                <a:srgbClr val="252525"/>
              </a:solidFill>
              <a:latin typeface="Cambria"/>
              <a:cs typeface="Cambria"/>
            </a:endParaRPr>
          </a:p>
          <a:p>
            <a:pPr marL="12700" algn="ctr">
              <a:lnSpc>
                <a:spcPct val="100000"/>
              </a:lnSpc>
              <a:spcBef>
                <a:spcPts val="95"/>
              </a:spcBef>
              <a:defRPr/>
            </a:pPr>
            <a:r>
              <a:rPr sz="400" spc="-15" dirty="0" smtClean="0">
                <a:solidFill>
                  <a:srgbClr val="252525"/>
                </a:solidFill>
                <a:latin typeface="Cambria"/>
                <a:cs typeface="Cambria"/>
              </a:rPr>
              <a:t>КОСТРОМСКОЙ</a:t>
            </a:r>
            <a:r>
              <a:rPr sz="400" spc="60" dirty="0" smtClean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400" spc="-10" dirty="0">
                <a:solidFill>
                  <a:srgbClr val="252525"/>
                </a:solidFill>
                <a:latin typeface="Cambria"/>
                <a:cs typeface="Cambria"/>
              </a:rPr>
              <a:t>ОБЛАСТИ</a:t>
            </a:r>
            <a:endParaRPr sz="400" dirty="0">
              <a:latin typeface="Cambria"/>
              <a:cs typeface="Cambria"/>
            </a:endParaRPr>
          </a:p>
        </p:txBody>
      </p:sp>
      <p:pic>
        <p:nvPicPr>
          <p:cNvPr id="6" name="object 8"/>
          <p:cNvPicPr/>
          <p:nvPr/>
        </p:nvPicPr>
        <p:blipFill>
          <a:blip r:embed="rId2"/>
          <a:stretch/>
        </p:blipFill>
        <p:spPr bwMode="auto">
          <a:xfrm>
            <a:off x="11496600" y="76703"/>
            <a:ext cx="360040" cy="379406"/>
          </a:xfrm>
          <a:prstGeom prst="rect">
            <a:avLst/>
          </a:prstGeom>
          <a:ln w="38100"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8256240" y="116632"/>
            <a:ext cx="3168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Вступает в силу с 01 сентября 2025 года</a:t>
            </a:r>
            <a:endParaRPr lang="ru-RU" sz="1200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91344" y="692696"/>
            <a:ext cx="10801200" cy="12961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dirty="0"/>
          </a:p>
        </p:txBody>
      </p:sp>
      <p:sp>
        <p:nvSpPr>
          <p:cNvPr id="14" name="Блок-схема: объединение 13"/>
          <p:cNvSpPr/>
          <p:nvPr/>
        </p:nvSpPr>
        <p:spPr>
          <a:xfrm rot="16200000">
            <a:off x="242739" y="744088"/>
            <a:ext cx="185248" cy="144016"/>
          </a:xfrm>
          <a:prstGeom prst="flowChartMerge">
            <a:avLst/>
          </a:prstGeom>
          <a:solidFill>
            <a:srgbClr val="D63077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479376" y="692696"/>
            <a:ext cx="10369152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5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ПРИКАЗ МИНИСТЕРСТВА ПРОСВЕЩЕНИЯ РОССИЙСКОЙ ФЕДЕРАЦИИ ОТ 31 МАРТА </a:t>
            </a:r>
            <a:r>
              <a:rPr lang="ru-RU" sz="15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2025 </a:t>
            </a:r>
            <a:r>
              <a:rPr lang="ru-RU" sz="15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 253 </a:t>
            </a:r>
          </a:p>
          <a:p>
            <a:pPr algn="just"/>
            <a:r>
              <a:rPr lang="ru-RU" sz="15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"</a:t>
            </a:r>
            <a:r>
              <a:rPr lang="ru-RU" sz="15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Об утверждении Порядка обеспечения условий доступности для инвалидов объектов и предоставляемых услуг в сфере общего, среднего профессионального образования и соответствующего дополнительного профессионального образования, профессионального обучения, дополнительного образования детей и взрослых, организации отдыха и оздоровления детей, а также оказания им при этом необходимой помощи"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1344" y="2276872"/>
            <a:ext cx="1123324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latin typeface="Cambria" panose="02040503050406030204" pitchFamily="18" charset="0"/>
              </a:rPr>
              <a:t>п</a:t>
            </a:r>
            <a:r>
              <a:rPr lang="ru-RU" sz="1600" dirty="0" smtClean="0">
                <a:latin typeface="Cambria" panose="02040503050406030204" pitchFamily="18" charset="0"/>
              </a:rPr>
              <a:t>. 6 </a:t>
            </a:r>
            <a:r>
              <a:rPr lang="ru-RU" sz="1600" dirty="0">
                <a:latin typeface="Cambria" panose="02040503050406030204" pitchFamily="18" charset="0"/>
              </a:rPr>
              <a:t>Органы и организации, предоставляющие услуги, в целях определения мер по поэтапному повышению уровня доступности для инвалидов находящихся в эксплуатации объектов, проектная документация которых не содержит мероприятий по доступности зданий и сооружений для инвалидов и других групп населения с ограниченными возможностями передвижения и предоставляемых услуг, проводят обследование данных объектов и предоставляемых услуг, по результатам которого составляется </a:t>
            </a:r>
            <a:r>
              <a:rPr lang="ru-RU" sz="1600" b="1" dirty="0">
                <a:solidFill>
                  <a:srgbClr val="002060"/>
                </a:solidFill>
                <a:latin typeface="Cambria" panose="02040503050406030204" pitchFamily="18" charset="0"/>
              </a:rPr>
              <a:t>паспорт доступности </a:t>
            </a:r>
            <a:r>
              <a:rPr lang="ru-RU" sz="1600" dirty="0">
                <a:latin typeface="Cambria" panose="02040503050406030204" pitchFamily="18" charset="0"/>
              </a:rPr>
              <a:t>для инвалидов объекта и </a:t>
            </a:r>
            <a:r>
              <a:rPr lang="ru-RU" sz="1600" dirty="0" smtClean="0">
                <a:latin typeface="Cambria" panose="02040503050406030204" pitchFamily="18" charset="0"/>
              </a:rPr>
              <a:t>услуг.</a:t>
            </a:r>
          </a:p>
          <a:p>
            <a:pPr algn="just" fontAlgn="base"/>
            <a:endParaRPr lang="ru-RU" sz="1600" dirty="0" smtClean="0">
              <a:latin typeface="Cambria" panose="02040503050406030204" pitchFamily="18" charset="0"/>
            </a:endParaRPr>
          </a:p>
          <a:p>
            <a:pPr algn="just" fontAlgn="base"/>
            <a:r>
              <a:rPr lang="ru-RU" sz="1600" dirty="0">
                <a:latin typeface="Cambria" panose="02040503050406030204" pitchFamily="18" charset="0"/>
              </a:rPr>
              <a:t>п</a:t>
            </a:r>
            <a:r>
              <a:rPr lang="ru-RU" sz="1600" dirty="0" smtClean="0">
                <a:latin typeface="Cambria" panose="02040503050406030204" pitchFamily="18" charset="0"/>
              </a:rPr>
              <a:t>. 12</a:t>
            </a:r>
            <a:r>
              <a:rPr lang="ru-RU" sz="1600" dirty="0">
                <a:latin typeface="Cambria" panose="02040503050406030204" pitchFamily="18" charset="0"/>
              </a:rPr>
              <a:t>. </a:t>
            </a:r>
            <a:r>
              <a:rPr lang="ru-RU" sz="1600" b="1" dirty="0">
                <a:solidFill>
                  <a:srgbClr val="002060"/>
                </a:solidFill>
                <a:latin typeface="Cambria" panose="02040503050406030204" pitchFamily="18" charset="0"/>
              </a:rPr>
              <a:t>Паспорт доступности </a:t>
            </a:r>
            <a:r>
              <a:rPr lang="ru-RU" sz="1600" dirty="0">
                <a:latin typeface="Cambria" panose="02040503050406030204" pitchFamily="18" charset="0"/>
              </a:rPr>
              <a:t>организации, разработанный Комиссией, утверждается руководителем организации и представляется в течение 10 рабочих дней после утверждения в орган, осуществляющий функции и полномочия ее учредителя.</a:t>
            </a:r>
          </a:p>
          <a:p>
            <a:pPr algn="just" fontAlgn="base"/>
            <a:endParaRPr lang="ru-RU" sz="1600" dirty="0" smtClean="0">
              <a:latin typeface="Cambria" panose="02040503050406030204" pitchFamily="18" charset="0"/>
            </a:endParaRPr>
          </a:p>
          <a:p>
            <a:pPr algn="just" fontAlgn="base"/>
            <a:r>
              <a:rPr lang="ru-RU" sz="1600" dirty="0" smtClean="0">
                <a:latin typeface="Cambria" panose="02040503050406030204" pitchFamily="18" charset="0"/>
              </a:rPr>
              <a:t>п. 13</a:t>
            </a:r>
            <a:r>
              <a:rPr lang="ru-RU" sz="1600" dirty="0">
                <a:latin typeface="Cambria" panose="02040503050406030204" pitchFamily="18" charset="0"/>
              </a:rPr>
              <a:t>. </a:t>
            </a:r>
            <a:r>
              <a:rPr lang="ru-RU" sz="1600" b="1" dirty="0">
                <a:solidFill>
                  <a:srgbClr val="002060"/>
                </a:solidFill>
                <a:latin typeface="Cambria" panose="02040503050406030204" pitchFamily="18" charset="0"/>
              </a:rPr>
              <a:t>Паспорт доступности </a:t>
            </a:r>
            <a:r>
              <a:rPr lang="ru-RU" sz="1600" dirty="0">
                <a:latin typeface="Cambria" panose="02040503050406030204" pitchFamily="18" charset="0"/>
              </a:rPr>
              <a:t>органа утверждается руководителем органа.</a:t>
            </a:r>
          </a:p>
          <a:p>
            <a:r>
              <a:rPr lang="ru-RU" sz="1400" dirty="0"/>
              <a:t/>
            </a:r>
            <a:br>
              <a:rPr lang="ru-RU" sz="1400" dirty="0"/>
            </a:b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69233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1344" y="116633"/>
            <a:ext cx="63367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РЕЖИМ РАБОЧЕГО ВРЕМЕНИ ПЕДАГОГИЧЕСКИХ И ИНЫХ РАБОТНИКОВ</a:t>
            </a:r>
            <a:endParaRPr lang="ru-RU" sz="1400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91344" y="116632"/>
            <a:ext cx="6048672" cy="288032"/>
          </a:xfrm>
          <a:prstGeom prst="roundRect">
            <a:avLst/>
          </a:prstGeom>
          <a:noFill/>
          <a:ln w="12700">
            <a:solidFill>
              <a:srgbClr val="D63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object 3"/>
          <p:cNvSpPr txBox="1"/>
          <p:nvPr/>
        </p:nvSpPr>
        <p:spPr bwMode="auto">
          <a:xfrm>
            <a:off x="10966496" y="544579"/>
            <a:ext cx="1406468" cy="14811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  <a:defRPr/>
            </a:pPr>
            <a:r>
              <a:rPr sz="400" spc="-20" dirty="0">
                <a:solidFill>
                  <a:srgbClr val="252525"/>
                </a:solidFill>
                <a:latin typeface="Cambria"/>
                <a:cs typeface="Cambria"/>
              </a:rPr>
              <a:t>ДЕПАРТАМЕНТ</a:t>
            </a:r>
            <a:r>
              <a:rPr sz="400" spc="30" dirty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400" spc="-25" dirty="0">
                <a:solidFill>
                  <a:srgbClr val="252525"/>
                </a:solidFill>
                <a:latin typeface="Cambria"/>
                <a:cs typeface="Cambria"/>
              </a:rPr>
              <a:t>ОБРАЗОВАНИЯ</a:t>
            </a:r>
            <a:r>
              <a:rPr sz="400" spc="55" dirty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400" spc="-5" dirty="0">
                <a:solidFill>
                  <a:srgbClr val="252525"/>
                </a:solidFill>
                <a:latin typeface="Cambria"/>
                <a:cs typeface="Cambria"/>
              </a:rPr>
              <a:t>И</a:t>
            </a:r>
            <a:r>
              <a:rPr sz="400" spc="5" dirty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400" spc="-5" dirty="0" smtClean="0">
                <a:solidFill>
                  <a:srgbClr val="252525"/>
                </a:solidFill>
                <a:latin typeface="Cambria"/>
                <a:cs typeface="Cambria"/>
              </a:rPr>
              <a:t>НАУКИ</a:t>
            </a:r>
            <a:endParaRPr lang="ru-RU" sz="400" spc="-5" dirty="0" smtClean="0">
              <a:solidFill>
                <a:srgbClr val="252525"/>
              </a:solidFill>
              <a:latin typeface="Cambria"/>
              <a:cs typeface="Cambria"/>
            </a:endParaRPr>
          </a:p>
          <a:p>
            <a:pPr marL="12700" algn="ctr">
              <a:lnSpc>
                <a:spcPct val="100000"/>
              </a:lnSpc>
              <a:spcBef>
                <a:spcPts val="95"/>
              </a:spcBef>
              <a:defRPr/>
            </a:pPr>
            <a:r>
              <a:rPr sz="400" spc="-15" dirty="0" smtClean="0">
                <a:solidFill>
                  <a:srgbClr val="252525"/>
                </a:solidFill>
                <a:latin typeface="Cambria"/>
                <a:cs typeface="Cambria"/>
              </a:rPr>
              <a:t>КОСТРОМСКОЙ</a:t>
            </a:r>
            <a:r>
              <a:rPr sz="400" spc="60" dirty="0" smtClean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400" spc="-10" dirty="0">
                <a:solidFill>
                  <a:srgbClr val="252525"/>
                </a:solidFill>
                <a:latin typeface="Cambria"/>
                <a:cs typeface="Cambria"/>
              </a:rPr>
              <a:t>ОБЛАСТИ</a:t>
            </a:r>
            <a:endParaRPr sz="400" dirty="0">
              <a:latin typeface="Cambria"/>
              <a:cs typeface="Cambria"/>
            </a:endParaRPr>
          </a:p>
        </p:txBody>
      </p:sp>
      <p:pic>
        <p:nvPicPr>
          <p:cNvPr id="6" name="object 8"/>
          <p:cNvPicPr/>
          <p:nvPr/>
        </p:nvPicPr>
        <p:blipFill>
          <a:blip r:embed="rId2"/>
          <a:stretch/>
        </p:blipFill>
        <p:spPr bwMode="auto">
          <a:xfrm>
            <a:off x="11496600" y="76703"/>
            <a:ext cx="360040" cy="379406"/>
          </a:xfrm>
          <a:prstGeom prst="rect">
            <a:avLst/>
          </a:prstGeom>
          <a:ln w="38100"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8256240" y="116632"/>
            <a:ext cx="3168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Вступает в силу с 01 сентября 2025 года</a:t>
            </a:r>
            <a:endParaRPr lang="ru-RU" sz="1200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35360" y="836712"/>
            <a:ext cx="10585176" cy="1440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dirty="0"/>
          </a:p>
        </p:txBody>
      </p:sp>
      <p:sp>
        <p:nvSpPr>
          <p:cNvPr id="14" name="Блок-схема: объединение 13"/>
          <p:cNvSpPr/>
          <p:nvPr/>
        </p:nvSpPr>
        <p:spPr>
          <a:xfrm rot="16200000">
            <a:off x="386755" y="888104"/>
            <a:ext cx="185248" cy="144016"/>
          </a:xfrm>
          <a:prstGeom prst="flowChartMerge">
            <a:avLst/>
          </a:prstGeom>
          <a:solidFill>
            <a:srgbClr val="D63077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623392" y="836712"/>
            <a:ext cx="102971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ПРИКАЗ МИНИСТЕРСТВА ПРОСВЕЩЕНИЯ РОССИЙСКОЙ ФЕДЕРАЦИИ ОТ 04.04.2025 № 268 </a:t>
            </a:r>
          </a:p>
          <a:p>
            <a:r>
              <a:rPr lang="ru-RU" sz="15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"Об </a:t>
            </a:r>
            <a:r>
              <a:rPr lang="ru-RU" sz="1500" b="1" dirty="0">
                <a:solidFill>
                  <a:srgbClr val="002060"/>
                </a:solidFill>
                <a:latin typeface="Cambria" panose="02040503050406030204" pitchFamily="18" charset="0"/>
              </a:rPr>
              <a:t>утверждении Особенностей режима рабочего времени и времени отдыха педагогических и иных работников организаций, осуществляющих образовательную деятельность по основным и дополнительным общеобразовательным программам, образовательным программам среднего профессионального образования и соответствующим дополнительным профессиональным программам, основным программам профессионального обучения"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3352" y="2636912"/>
            <a:ext cx="114492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dirty="0">
                <a:latin typeface="Cambria" panose="02040503050406030204" pitchFamily="18" charset="0"/>
              </a:rPr>
              <a:t>Особенности режима рабочего времени учителей, преподавателей, педагогов дополнительного образования, старших педагогов дополнительного образования, тренеров-преподавателей, старших </a:t>
            </a:r>
            <a:r>
              <a:rPr lang="ru-RU" dirty="0" smtClean="0">
                <a:latin typeface="Cambria" panose="02040503050406030204" pitchFamily="18" charset="0"/>
              </a:rPr>
              <a:t>тренеров-преподавателей;</a:t>
            </a:r>
            <a:endParaRPr lang="ru-RU" dirty="0">
              <a:latin typeface="Cambria" panose="02040503050406030204" pitchFamily="18" charset="0"/>
            </a:endParaRPr>
          </a:p>
          <a:p>
            <a:pPr marL="285750" indent="-285750" algn="just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dirty="0">
                <a:latin typeface="Cambria" panose="02040503050406030204" pitchFamily="18" charset="0"/>
              </a:rPr>
              <a:t>Разделение рабочего дня на </a:t>
            </a:r>
            <a:r>
              <a:rPr lang="ru-RU" dirty="0" smtClean="0">
                <a:latin typeface="Cambria" panose="02040503050406030204" pitchFamily="18" charset="0"/>
              </a:rPr>
              <a:t>части;</a:t>
            </a:r>
            <a:endParaRPr lang="ru-RU" dirty="0">
              <a:latin typeface="Cambria" panose="02040503050406030204" pitchFamily="18" charset="0"/>
            </a:endParaRPr>
          </a:p>
          <a:p>
            <a:pPr marL="285750" indent="-285750" algn="just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dirty="0">
                <a:latin typeface="Cambria" panose="02040503050406030204" pitchFamily="18" charset="0"/>
              </a:rPr>
              <a:t>Режим рабочего времени педагогических работников и иных работников в каникулярное </a:t>
            </a:r>
            <a:r>
              <a:rPr lang="ru-RU" dirty="0" smtClean="0">
                <a:latin typeface="Cambria" panose="02040503050406030204" pitchFamily="18" charset="0"/>
              </a:rPr>
              <a:t>время;</a:t>
            </a:r>
            <a:endParaRPr lang="ru-RU" dirty="0">
              <a:latin typeface="Cambria" panose="02040503050406030204" pitchFamily="18" charset="0"/>
            </a:endParaRPr>
          </a:p>
          <a:p>
            <a:pPr marL="285750" indent="-285750" algn="just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dirty="0">
                <a:latin typeface="Cambria" panose="02040503050406030204" pitchFamily="18" charset="0"/>
              </a:rPr>
              <a:t>Режим рабочего времени педагогических работников и иных работников в периоды отмены (приостановки) для обучающихся занятий (деятельности организации по реализации образовательной программы, по присмотру и уходу за детьми) по санитарно-эпидемиологическим, климатическим и другим </a:t>
            </a:r>
            <a:r>
              <a:rPr lang="ru-RU" dirty="0" smtClean="0">
                <a:latin typeface="Cambria" panose="02040503050406030204" pitchFamily="18" charset="0"/>
              </a:rPr>
              <a:t>основаниям.</a:t>
            </a:r>
            <a:endParaRPr lang="ru-RU" dirty="0">
              <a:latin typeface="Cambria" panose="02040503050406030204" pitchFamily="18" charset="0"/>
            </a:endParaRPr>
          </a:p>
          <a:p>
            <a:pPr marL="285750" indent="-285750" algn="just">
              <a:buClr>
                <a:srgbClr val="002060"/>
              </a:buClr>
              <a:buFont typeface="Wingdings" panose="05000000000000000000" pitchFamily="2" charset="2"/>
              <a:buChar char="§"/>
            </a:pPr>
            <a:endParaRPr lang="ru-RU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47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1344" y="116633"/>
            <a:ext cx="76328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ДОПОЛНИТЕЛЬНОЕ ПРОФЕССИОНАЛЬНОЕ ОБРАЗОВАНИЕ ПЕДАГОГИЧЕСКИХ РАБОТНИКОВ </a:t>
            </a:r>
            <a:endParaRPr lang="ru-RU" sz="1400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91344" y="116632"/>
            <a:ext cx="7632848" cy="288032"/>
          </a:xfrm>
          <a:prstGeom prst="roundRect">
            <a:avLst/>
          </a:prstGeom>
          <a:noFill/>
          <a:ln w="12700">
            <a:solidFill>
              <a:srgbClr val="D63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object 3"/>
          <p:cNvSpPr txBox="1"/>
          <p:nvPr/>
        </p:nvSpPr>
        <p:spPr bwMode="auto">
          <a:xfrm>
            <a:off x="10966496" y="544579"/>
            <a:ext cx="1406468" cy="14811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  <a:defRPr/>
            </a:pPr>
            <a:r>
              <a:rPr sz="400" spc="-20" dirty="0">
                <a:solidFill>
                  <a:srgbClr val="252525"/>
                </a:solidFill>
                <a:latin typeface="Cambria"/>
                <a:cs typeface="Cambria"/>
              </a:rPr>
              <a:t>ДЕПАРТАМЕНТ</a:t>
            </a:r>
            <a:r>
              <a:rPr sz="400" spc="30" dirty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400" spc="-25" dirty="0">
                <a:solidFill>
                  <a:srgbClr val="252525"/>
                </a:solidFill>
                <a:latin typeface="Cambria"/>
                <a:cs typeface="Cambria"/>
              </a:rPr>
              <a:t>ОБРАЗОВАНИЯ</a:t>
            </a:r>
            <a:r>
              <a:rPr sz="400" spc="55" dirty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400" spc="-5" dirty="0">
                <a:solidFill>
                  <a:srgbClr val="252525"/>
                </a:solidFill>
                <a:latin typeface="Cambria"/>
                <a:cs typeface="Cambria"/>
              </a:rPr>
              <a:t>И</a:t>
            </a:r>
            <a:r>
              <a:rPr sz="400" spc="5" dirty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400" spc="-5" dirty="0" smtClean="0">
                <a:solidFill>
                  <a:srgbClr val="252525"/>
                </a:solidFill>
                <a:latin typeface="Cambria"/>
                <a:cs typeface="Cambria"/>
              </a:rPr>
              <a:t>НАУКИ</a:t>
            </a:r>
            <a:endParaRPr lang="ru-RU" sz="400" spc="-5" dirty="0" smtClean="0">
              <a:solidFill>
                <a:srgbClr val="252525"/>
              </a:solidFill>
              <a:latin typeface="Cambria"/>
              <a:cs typeface="Cambria"/>
            </a:endParaRPr>
          </a:p>
          <a:p>
            <a:pPr marL="12700" algn="ctr">
              <a:lnSpc>
                <a:spcPct val="100000"/>
              </a:lnSpc>
              <a:spcBef>
                <a:spcPts val="95"/>
              </a:spcBef>
              <a:defRPr/>
            </a:pPr>
            <a:r>
              <a:rPr sz="400" spc="-15" dirty="0" smtClean="0">
                <a:solidFill>
                  <a:srgbClr val="252525"/>
                </a:solidFill>
                <a:latin typeface="Cambria"/>
                <a:cs typeface="Cambria"/>
              </a:rPr>
              <a:t>КОСТРОМСКОЙ</a:t>
            </a:r>
            <a:r>
              <a:rPr sz="400" spc="60" dirty="0" smtClean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400" spc="-10" dirty="0">
                <a:solidFill>
                  <a:srgbClr val="252525"/>
                </a:solidFill>
                <a:latin typeface="Cambria"/>
                <a:cs typeface="Cambria"/>
              </a:rPr>
              <a:t>ОБЛАСТИ</a:t>
            </a:r>
            <a:endParaRPr sz="400" dirty="0">
              <a:latin typeface="Cambria"/>
              <a:cs typeface="Cambria"/>
            </a:endParaRPr>
          </a:p>
        </p:txBody>
      </p:sp>
      <p:pic>
        <p:nvPicPr>
          <p:cNvPr id="6" name="object 8"/>
          <p:cNvPicPr/>
          <p:nvPr/>
        </p:nvPicPr>
        <p:blipFill>
          <a:blip r:embed="rId2"/>
          <a:stretch/>
        </p:blipFill>
        <p:spPr bwMode="auto">
          <a:xfrm>
            <a:off x="11496600" y="76703"/>
            <a:ext cx="360040" cy="379406"/>
          </a:xfrm>
          <a:prstGeom prst="rect">
            <a:avLst/>
          </a:prstGeom>
          <a:ln w="38100"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8256240" y="116632"/>
            <a:ext cx="3168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Вступает в силу с 01 сентября 2025 года</a:t>
            </a:r>
            <a:endParaRPr lang="ru-RU" sz="1200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91344" y="692696"/>
            <a:ext cx="10801200" cy="792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dirty="0"/>
          </a:p>
        </p:txBody>
      </p:sp>
      <p:sp>
        <p:nvSpPr>
          <p:cNvPr id="14" name="Блок-схема: объединение 13"/>
          <p:cNvSpPr/>
          <p:nvPr/>
        </p:nvSpPr>
        <p:spPr>
          <a:xfrm rot="16200000">
            <a:off x="242739" y="744088"/>
            <a:ext cx="185248" cy="144016"/>
          </a:xfrm>
          <a:prstGeom prst="flowChartMerge">
            <a:avLst/>
          </a:prstGeom>
          <a:solidFill>
            <a:srgbClr val="D63077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551384" y="764704"/>
            <a:ext cx="103691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ФЕДЕРАЛЬНЫЙ ЗАКОН ОТ 21.04.2025 N 86-ФЗ </a:t>
            </a:r>
          </a:p>
          <a:p>
            <a:r>
              <a:rPr lang="ru-RU" sz="15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"</a:t>
            </a:r>
            <a:r>
              <a:rPr lang="ru-RU" sz="1500" b="1" dirty="0">
                <a:solidFill>
                  <a:srgbClr val="002060"/>
                </a:solidFill>
                <a:latin typeface="Cambria" panose="02040503050406030204" pitchFamily="18" charset="0"/>
              </a:rPr>
              <a:t>О внесении изменений в статьи 3 и 47 Федерального закона "Об образовании в Российской Федерации"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1344" y="2302405"/>
            <a:ext cx="1173730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latin typeface="Cambria" panose="02040503050406030204" pitchFamily="18" charset="0"/>
              </a:rPr>
              <a:t>п</a:t>
            </a:r>
            <a:r>
              <a:rPr lang="ru-RU" sz="1600" dirty="0" smtClean="0">
                <a:latin typeface="Cambria" panose="02040503050406030204" pitchFamily="18" charset="0"/>
              </a:rPr>
              <a:t>. 5.1</a:t>
            </a:r>
            <a:r>
              <a:rPr lang="ru-RU" sz="1600" dirty="0">
                <a:latin typeface="Cambria" panose="02040503050406030204" pitchFamily="18" charset="0"/>
              </a:rPr>
              <a:t>. Дополнительное профессиональное образование педагогических работников </a:t>
            </a:r>
            <a:r>
              <a:rPr lang="ru-RU" sz="1600" b="1" dirty="0">
                <a:latin typeface="Cambria" panose="02040503050406030204" pitchFamily="18" charset="0"/>
              </a:rPr>
              <a:t>по направлению работодателя </a:t>
            </a:r>
            <a:r>
              <a:rPr lang="ru-RU" sz="1600" dirty="0">
                <a:latin typeface="Cambria" panose="02040503050406030204" pitchFamily="18" charset="0"/>
              </a:rPr>
              <a:t>осуществляется по программам повышения квалификации </a:t>
            </a:r>
            <a:r>
              <a:rPr lang="ru-RU" sz="1600" b="1" dirty="0">
                <a:latin typeface="Cambria" panose="02040503050406030204" pitchFamily="18" charset="0"/>
              </a:rPr>
              <a:t>по профилю педагогической деятельности </a:t>
            </a:r>
            <a:r>
              <a:rPr lang="ru-RU" sz="1600" dirty="0">
                <a:latin typeface="Cambria" panose="02040503050406030204" pitchFamily="18" charset="0"/>
              </a:rPr>
              <a:t>или </a:t>
            </a:r>
            <a:r>
              <a:rPr lang="ru-RU" sz="1600" b="1" dirty="0">
                <a:latin typeface="Cambria" panose="02040503050406030204" pitchFamily="18" charset="0"/>
              </a:rPr>
              <a:t>по программам профессиональной переподготовки для приобретения новой квалификации в области педагогической деятельности или управления образовательными организациями</a:t>
            </a:r>
            <a:r>
              <a:rPr lang="ru-RU" sz="1600" b="1" dirty="0" smtClean="0">
                <a:latin typeface="Cambria" panose="02040503050406030204" pitchFamily="18" charset="0"/>
              </a:rPr>
              <a:t>.</a:t>
            </a:r>
          </a:p>
          <a:p>
            <a:pPr algn="just"/>
            <a:endParaRPr lang="ru-RU" sz="1600" dirty="0">
              <a:latin typeface="Cambria" panose="02040503050406030204" pitchFamily="18" charset="0"/>
            </a:endParaRPr>
          </a:p>
          <a:p>
            <a:pPr algn="just"/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</a:rPr>
              <a:t>п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</a:rPr>
              <a:t>. 5.2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</a:rPr>
              <a:t>. Дополнительное профессиональное образование лиц, не являющихся педагогическими работниками, в целях занятия ими педагогической деятельностью по основным общеобразовательным программам, а также дополнительное профессиональное образование педагогических работников, осуществляющих педагогическую деятельность по основным общеобразовательным программам, осуществляется в государственных и муниципальных образовательных организациях и иных организациях, осуществляющих образовательную деятельность, учредителями которых (или одним из учредителей) являются Российская Федерация, субъект Российской Федерации или муниципальное образование, государственная корпорация или государственная компания либо в уставном капитале которых присутствует доля Российской Федерации, субъекта Российской Федерации или муниципального образования, образовательных организациях, расположенных в федеральной территории "Сириус", организациях, осуществляющих образовательную деятельность на территориях инновационного центра "Сколково", инновационных научно-технологических центров, в общероссийских спортивных федерациях (в части дополнительного профессионального образования в области физической культуры и спорта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</a:rPr>
              <a:t>).".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1344" y="1628800"/>
            <a:ext cx="10513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D63077"/>
                </a:solidFill>
                <a:latin typeface="Cambria" panose="02040503050406030204" pitchFamily="18" charset="0"/>
              </a:rPr>
              <a:t>С</a:t>
            </a:r>
            <a:r>
              <a:rPr lang="ru-RU" b="1" dirty="0" smtClean="0">
                <a:solidFill>
                  <a:srgbClr val="D63077"/>
                </a:solidFill>
                <a:latin typeface="Cambria" panose="02040503050406030204" pitchFamily="18" charset="0"/>
              </a:rPr>
              <a:t>татья </a:t>
            </a:r>
            <a:r>
              <a:rPr lang="ru-RU" b="1" dirty="0">
                <a:solidFill>
                  <a:srgbClr val="D63077"/>
                </a:solidFill>
                <a:latin typeface="Cambria" panose="02040503050406030204" pitchFamily="18" charset="0"/>
              </a:rPr>
              <a:t>47 </a:t>
            </a:r>
            <a:r>
              <a:rPr lang="ru-RU" b="1" dirty="0" smtClean="0">
                <a:solidFill>
                  <a:srgbClr val="D63077"/>
                </a:solidFill>
                <a:latin typeface="Cambria" panose="02040503050406030204" pitchFamily="18" charset="0"/>
              </a:rPr>
              <a:t>дополнится </a:t>
            </a:r>
            <a:r>
              <a:rPr lang="ru-RU" b="1" dirty="0">
                <a:solidFill>
                  <a:srgbClr val="D63077"/>
                </a:solidFill>
                <a:latin typeface="Cambria" panose="02040503050406030204" pitchFamily="18" charset="0"/>
              </a:rPr>
              <a:t>частями 5.1 и 5.2 следующего содержания:</a:t>
            </a:r>
          </a:p>
        </p:txBody>
      </p:sp>
    </p:spTree>
    <p:extLst>
      <p:ext uri="{BB962C8B-B14F-4D97-AF65-F5344CB8AC3E}">
        <p14:creationId xmlns:p14="http://schemas.microsoft.com/office/powerpoint/2010/main" val="393381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1344" y="240903"/>
            <a:ext cx="63367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ДОПУСК К ПЕДАГОГИЧЕСКОЙ ДЕЯТЕЛЬНОСТИ </a:t>
            </a:r>
            <a:endParaRPr lang="ru-RU" sz="1400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91344" y="260648"/>
            <a:ext cx="4104456" cy="288032"/>
          </a:xfrm>
          <a:prstGeom prst="roundRect">
            <a:avLst/>
          </a:prstGeom>
          <a:noFill/>
          <a:ln w="12700">
            <a:solidFill>
              <a:srgbClr val="D63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object 3"/>
          <p:cNvSpPr txBox="1"/>
          <p:nvPr/>
        </p:nvSpPr>
        <p:spPr bwMode="auto">
          <a:xfrm>
            <a:off x="10966496" y="544579"/>
            <a:ext cx="1406468" cy="14811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  <a:defRPr/>
            </a:pPr>
            <a:r>
              <a:rPr sz="400" spc="-20" dirty="0">
                <a:solidFill>
                  <a:srgbClr val="252525"/>
                </a:solidFill>
                <a:latin typeface="Cambria"/>
                <a:cs typeface="Cambria"/>
              </a:rPr>
              <a:t>ДЕПАРТАМЕНТ</a:t>
            </a:r>
            <a:r>
              <a:rPr sz="400" spc="30" dirty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400" spc="-25" dirty="0">
                <a:solidFill>
                  <a:srgbClr val="252525"/>
                </a:solidFill>
                <a:latin typeface="Cambria"/>
                <a:cs typeface="Cambria"/>
              </a:rPr>
              <a:t>ОБРАЗОВАНИЯ</a:t>
            </a:r>
            <a:r>
              <a:rPr sz="400" spc="55" dirty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400" spc="-5" dirty="0">
                <a:solidFill>
                  <a:srgbClr val="252525"/>
                </a:solidFill>
                <a:latin typeface="Cambria"/>
                <a:cs typeface="Cambria"/>
              </a:rPr>
              <a:t>И</a:t>
            </a:r>
            <a:r>
              <a:rPr sz="400" spc="5" dirty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400" spc="-5" dirty="0" smtClean="0">
                <a:solidFill>
                  <a:srgbClr val="252525"/>
                </a:solidFill>
                <a:latin typeface="Cambria"/>
                <a:cs typeface="Cambria"/>
              </a:rPr>
              <a:t>НАУКИ</a:t>
            </a:r>
            <a:endParaRPr lang="ru-RU" sz="400" spc="-5" dirty="0" smtClean="0">
              <a:solidFill>
                <a:srgbClr val="252525"/>
              </a:solidFill>
              <a:latin typeface="Cambria"/>
              <a:cs typeface="Cambria"/>
            </a:endParaRPr>
          </a:p>
          <a:p>
            <a:pPr marL="12700" algn="ctr">
              <a:lnSpc>
                <a:spcPct val="100000"/>
              </a:lnSpc>
              <a:spcBef>
                <a:spcPts val="95"/>
              </a:spcBef>
              <a:defRPr/>
            </a:pPr>
            <a:r>
              <a:rPr sz="400" spc="-15" dirty="0" smtClean="0">
                <a:solidFill>
                  <a:srgbClr val="252525"/>
                </a:solidFill>
                <a:latin typeface="Cambria"/>
                <a:cs typeface="Cambria"/>
              </a:rPr>
              <a:t>КОСТРОМСКОЙ</a:t>
            </a:r>
            <a:r>
              <a:rPr sz="400" spc="60" dirty="0" smtClean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400" spc="-10" dirty="0">
                <a:solidFill>
                  <a:srgbClr val="252525"/>
                </a:solidFill>
                <a:latin typeface="Cambria"/>
                <a:cs typeface="Cambria"/>
              </a:rPr>
              <a:t>ОБЛАСТИ</a:t>
            </a:r>
            <a:endParaRPr sz="400" dirty="0">
              <a:latin typeface="Cambria"/>
              <a:cs typeface="Cambria"/>
            </a:endParaRPr>
          </a:p>
        </p:txBody>
      </p:sp>
      <p:pic>
        <p:nvPicPr>
          <p:cNvPr id="6" name="object 8"/>
          <p:cNvPicPr/>
          <p:nvPr/>
        </p:nvPicPr>
        <p:blipFill>
          <a:blip r:embed="rId3"/>
          <a:stretch/>
        </p:blipFill>
        <p:spPr bwMode="auto">
          <a:xfrm>
            <a:off x="11496600" y="76703"/>
            <a:ext cx="360040" cy="379406"/>
          </a:xfrm>
          <a:prstGeom prst="rect">
            <a:avLst/>
          </a:prstGeom>
          <a:ln w="38100"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8256240" y="116632"/>
            <a:ext cx="3168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Вступает в силу с 01 сентября 2025 года</a:t>
            </a:r>
            <a:endParaRPr lang="ru-RU" sz="1200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07368" y="980728"/>
            <a:ext cx="10081120" cy="792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dirty="0"/>
          </a:p>
        </p:txBody>
      </p:sp>
      <p:sp>
        <p:nvSpPr>
          <p:cNvPr id="14" name="Блок-схема: объединение 13"/>
          <p:cNvSpPr/>
          <p:nvPr/>
        </p:nvSpPr>
        <p:spPr>
          <a:xfrm rot="16200000">
            <a:off x="458763" y="1176136"/>
            <a:ext cx="185248" cy="144016"/>
          </a:xfrm>
          <a:prstGeom prst="flowChartMerge">
            <a:avLst/>
          </a:prstGeom>
          <a:solidFill>
            <a:srgbClr val="D63077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767408" y="1074802"/>
            <a:ext cx="97210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ФЕДЕРАЛЬНЫЙ ЗАКОН ОТ 31 ИЮЛЯ </a:t>
            </a:r>
            <a:r>
              <a:rPr lang="ru-RU" sz="15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2025 </a:t>
            </a:r>
            <a:r>
              <a:rPr lang="ru-RU" sz="15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№ 341-ФЗ </a:t>
            </a:r>
          </a:p>
          <a:p>
            <a:r>
              <a:rPr lang="ru-RU" sz="15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“</a:t>
            </a:r>
            <a:r>
              <a:rPr lang="ru-RU" sz="1500" b="1" dirty="0">
                <a:solidFill>
                  <a:srgbClr val="002060"/>
                </a:solidFill>
                <a:latin typeface="Cambria" panose="02040503050406030204" pitchFamily="18" charset="0"/>
              </a:rPr>
              <a:t>О внесении изменений в статью 46 Федерального закона “Об образовании в Российской Федерации”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5360" y="1988840"/>
            <a:ext cx="1116124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latin typeface="Cambria" panose="02040503050406030204" pitchFamily="18" charset="0"/>
              </a:rPr>
              <a:t>п</a:t>
            </a:r>
            <a:r>
              <a:rPr lang="ru-RU" sz="1600" dirty="0" smtClean="0">
                <a:latin typeface="Cambria" panose="02040503050406030204" pitchFamily="18" charset="0"/>
              </a:rPr>
              <a:t>. 3</a:t>
            </a:r>
            <a:r>
              <a:rPr lang="ru-RU" sz="1600" dirty="0">
                <a:latin typeface="Cambria" panose="02040503050406030204" pitchFamily="18" charset="0"/>
              </a:rPr>
              <a:t>. Лица, обучающиеся по образовательным программам высшего образования по специальностям и направлениям подготовки "Образование и педагогические науки" и успешно прошедшие промежуточную аттестацию не менее чем за три года обучения, допускаются к занятию педагогической деятельностью по основным общеобразовательным программам, </a:t>
            </a:r>
            <a:r>
              <a:rPr lang="ru-RU" sz="1600" b="1" dirty="0">
                <a:latin typeface="Cambria" panose="02040503050406030204" pitchFamily="18" charset="0"/>
              </a:rPr>
              <a:t>а также по учебным предметам, курсам, дисциплинам (модулям) основного общего образования и (или) среднего общего образования, предусмотренным образовательными программами среднего профессионального образования. </a:t>
            </a:r>
            <a:endParaRPr lang="ru-RU" sz="1600" b="1" dirty="0" smtClean="0">
              <a:latin typeface="Cambria" panose="02040503050406030204" pitchFamily="18" charset="0"/>
            </a:endParaRPr>
          </a:p>
          <a:p>
            <a:pPr algn="just"/>
            <a:r>
              <a:rPr lang="ru-RU" sz="1600" b="1" dirty="0" smtClean="0">
                <a:latin typeface="Cambria" panose="02040503050406030204" pitchFamily="18" charset="0"/>
              </a:rPr>
              <a:t>Лица</a:t>
            </a:r>
            <a:r>
              <a:rPr lang="ru-RU" sz="1600" b="1" dirty="0">
                <a:latin typeface="Cambria" panose="02040503050406030204" pitchFamily="18" charset="0"/>
              </a:rPr>
              <a:t>, обучающиеся по образовательным программам высшего образования по иным специальностям и направлениям подготовки и успешно прошедшие не менее чем за три года обучения промежуточную аттестацию, в том числе по учебным предметам, дисциплинам (модулям) в области педагогической деятельности, допускаются к занятию педагогической деятельностью по соответствующим специальности или направлению подготовки высшего образования обучающегося учебным предметам начального общего, основного общего и среднего общего образования, учебным предметам, курсам, дисциплинам (модулям) основного общего образования и (или) среднего общего образования, предусмотренным образовательными программами среднего профессионального образования. </a:t>
            </a:r>
            <a:r>
              <a:rPr lang="ru-RU" sz="1600" dirty="0">
                <a:latin typeface="Cambria" panose="02040503050406030204" pitchFamily="18" charset="0"/>
              </a:rPr>
              <a:t>Соответствие образовательной программы высшего образования учебным предметам, курсам, дисциплинам (модулям) основного общего, среднего общего образования, а также учебным предметам начального общего образования определяется работодателем</a:t>
            </a:r>
            <a:r>
              <a:rPr lang="ru-RU" sz="1600" dirty="0" smtClean="0">
                <a:latin typeface="Cambria" panose="02040503050406030204" pitchFamily="18" charset="0"/>
              </a:rPr>
              <a:t>.</a:t>
            </a:r>
            <a:endParaRPr lang="ru-RU" sz="1600" dirty="0">
              <a:latin typeface="Cambria" panose="02040503050406030204" pitchFamily="18" charset="0"/>
            </a:endParaRP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90502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 txBox="1"/>
          <p:nvPr/>
        </p:nvSpPr>
        <p:spPr bwMode="auto">
          <a:xfrm>
            <a:off x="10966496" y="445428"/>
            <a:ext cx="1406468" cy="14811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  <a:defRPr/>
            </a:pPr>
            <a:r>
              <a:rPr sz="400" spc="-20" dirty="0">
                <a:solidFill>
                  <a:srgbClr val="252525"/>
                </a:solidFill>
                <a:latin typeface="Cambria"/>
                <a:cs typeface="Cambria"/>
              </a:rPr>
              <a:t>ДЕПАРТАМЕНТ</a:t>
            </a:r>
            <a:r>
              <a:rPr sz="400" spc="30" dirty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400" spc="-25" dirty="0">
                <a:solidFill>
                  <a:srgbClr val="252525"/>
                </a:solidFill>
                <a:latin typeface="Cambria"/>
                <a:cs typeface="Cambria"/>
              </a:rPr>
              <a:t>ОБРАЗОВАНИЯ</a:t>
            </a:r>
            <a:r>
              <a:rPr sz="400" spc="55" dirty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400" spc="-5" dirty="0">
                <a:solidFill>
                  <a:srgbClr val="252525"/>
                </a:solidFill>
                <a:latin typeface="Cambria"/>
                <a:cs typeface="Cambria"/>
              </a:rPr>
              <a:t>И</a:t>
            </a:r>
            <a:r>
              <a:rPr sz="400" spc="5" dirty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400" spc="-5" dirty="0" smtClean="0">
                <a:solidFill>
                  <a:srgbClr val="252525"/>
                </a:solidFill>
                <a:latin typeface="Cambria"/>
                <a:cs typeface="Cambria"/>
              </a:rPr>
              <a:t>НАУКИ</a:t>
            </a:r>
            <a:endParaRPr lang="ru-RU" sz="400" spc="-5" dirty="0" smtClean="0">
              <a:solidFill>
                <a:srgbClr val="252525"/>
              </a:solidFill>
              <a:latin typeface="Cambria"/>
              <a:cs typeface="Cambria"/>
            </a:endParaRPr>
          </a:p>
          <a:p>
            <a:pPr marL="12700" algn="ctr">
              <a:lnSpc>
                <a:spcPct val="100000"/>
              </a:lnSpc>
              <a:spcBef>
                <a:spcPts val="95"/>
              </a:spcBef>
              <a:defRPr/>
            </a:pPr>
            <a:r>
              <a:rPr sz="400" spc="-15" dirty="0" smtClean="0">
                <a:solidFill>
                  <a:srgbClr val="252525"/>
                </a:solidFill>
                <a:latin typeface="Cambria"/>
                <a:cs typeface="Cambria"/>
              </a:rPr>
              <a:t>КОСТРОМСКОЙ</a:t>
            </a:r>
            <a:r>
              <a:rPr sz="400" spc="60" dirty="0" smtClean="0">
                <a:solidFill>
                  <a:srgbClr val="252525"/>
                </a:solidFill>
                <a:latin typeface="Cambria"/>
                <a:cs typeface="Cambria"/>
              </a:rPr>
              <a:t> </a:t>
            </a:r>
            <a:r>
              <a:rPr sz="400" spc="-10" dirty="0">
                <a:solidFill>
                  <a:srgbClr val="252525"/>
                </a:solidFill>
                <a:latin typeface="Cambria"/>
                <a:cs typeface="Cambria"/>
              </a:rPr>
              <a:t>ОБЛАСТИ</a:t>
            </a:r>
            <a:endParaRPr sz="400" dirty="0">
              <a:latin typeface="Cambria"/>
              <a:cs typeface="Cambria"/>
            </a:endParaRPr>
          </a:p>
        </p:txBody>
      </p:sp>
      <p:pic>
        <p:nvPicPr>
          <p:cNvPr id="5" name="object 8"/>
          <p:cNvPicPr/>
          <p:nvPr/>
        </p:nvPicPr>
        <p:blipFill>
          <a:blip r:embed="rId2"/>
          <a:stretch/>
        </p:blipFill>
        <p:spPr bwMode="auto">
          <a:xfrm>
            <a:off x="11496600" y="25258"/>
            <a:ext cx="360040" cy="379406"/>
          </a:xfrm>
          <a:prstGeom prst="rect">
            <a:avLst/>
          </a:prstGeom>
          <a:ln w="38100">
            <a:noFill/>
          </a:ln>
        </p:spPr>
      </p:pic>
      <p:sp>
        <p:nvSpPr>
          <p:cNvPr id="11" name="Прямоугольник 10"/>
          <p:cNvSpPr/>
          <p:nvPr/>
        </p:nvSpPr>
        <p:spPr>
          <a:xfrm>
            <a:off x="191344" y="116632"/>
            <a:ext cx="38101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СНИЖЕНИЕ БЮРОКРАТИЧЕСКОЙ НАГРУЗКИ</a:t>
            </a:r>
            <a:endParaRPr lang="ru-RU" sz="1400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91344" y="116632"/>
            <a:ext cx="3816424" cy="288032"/>
          </a:xfrm>
          <a:prstGeom prst="roundRect">
            <a:avLst/>
          </a:prstGeom>
          <a:noFill/>
          <a:ln w="12700">
            <a:solidFill>
              <a:srgbClr val="D63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19336" y="745539"/>
            <a:ext cx="11017224" cy="7649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Блок-схема: объединение 17"/>
          <p:cNvSpPr/>
          <p:nvPr/>
        </p:nvSpPr>
        <p:spPr>
          <a:xfrm rot="16200000">
            <a:off x="162687" y="876339"/>
            <a:ext cx="185248" cy="144018"/>
          </a:xfrm>
          <a:prstGeom prst="flowChartMerge">
            <a:avLst/>
          </a:prstGeom>
          <a:solidFill>
            <a:srgbClr val="D63077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 bwMode="auto">
          <a:xfrm>
            <a:off x="119336" y="1628800"/>
            <a:ext cx="11665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ru-RU" sz="1400" b="1" dirty="0">
                <a:latin typeface="Cambria"/>
                <a:ea typeface="Cambria"/>
              </a:rPr>
              <a:t>Перечень документации, подготовка которой осуществляется педагогическими работниками при реализации </a:t>
            </a:r>
            <a:r>
              <a:rPr lang="ru-RU" sz="1400" b="1" dirty="0" smtClean="0">
                <a:latin typeface="Cambria"/>
                <a:ea typeface="Cambria"/>
              </a:rPr>
              <a:t>образовательных программ среднего профессионального образования:</a:t>
            </a:r>
            <a:endParaRPr lang="ru-RU" sz="1400" dirty="0">
              <a:latin typeface="Cambria"/>
              <a:ea typeface="Cambria"/>
            </a:endParaRPr>
          </a:p>
        </p:txBody>
      </p:sp>
      <p:sp>
        <p:nvSpPr>
          <p:cNvPr id="22" name="Прямоугольник 21"/>
          <p:cNvSpPr/>
          <p:nvPr/>
        </p:nvSpPr>
        <p:spPr bwMode="auto">
          <a:xfrm>
            <a:off x="263352" y="2981270"/>
            <a:ext cx="63367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Wingdings"/>
              <a:buChar char="§"/>
              <a:defRPr/>
            </a:pPr>
            <a:r>
              <a:rPr lang="ru-RU" sz="1400" dirty="0">
                <a:latin typeface="Cambria" panose="02040503050406030204" pitchFamily="18" charset="0"/>
              </a:rPr>
              <a:t>Рабочая программа дисциплины (модуля) и (или) практики</a:t>
            </a:r>
            <a:r>
              <a:rPr lang="ru-RU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  <a:endParaRPr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71450" indent="-171450" algn="just">
              <a:buFont typeface="Wingdings"/>
              <a:buChar char="§"/>
              <a:defRPr/>
            </a:pPr>
            <a:r>
              <a:rPr lang="ru-RU" sz="1400" dirty="0">
                <a:latin typeface="Cambria" panose="02040503050406030204" pitchFamily="18" charset="0"/>
              </a:rPr>
              <a:t>Экзаменационная и (или) зачетная </a:t>
            </a:r>
            <a:r>
              <a:rPr lang="ru-RU" sz="1400" dirty="0" smtClean="0">
                <a:latin typeface="Cambria" panose="02040503050406030204" pitchFamily="18" charset="0"/>
              </a:rPr>
              <a:t>ведомости;</a:t>
            </a:r>
            <a:endParaRPr lang="ru-RU" sz="14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71450" indent="-171450" algn="just">
              <a:buFont typeface="Wingdings"/>
              <a:buChar char="§"/>
              <a:defRPr/>
            </a:pPr>
            <a:r>
              <a:rPr lang="ru-RU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Журнал </a:t>
            </a:r>
            <a:r>
              <a:rPr lang="ru-RU" sz="1400" dirty="0">
                <a:latin typeface="Cambria" panose="02040503050406030204" pitchFamily="18" charset="0"/>
                <a:ea typeface="Cambria" panose="02040503050406030204" pitchFamily="18" charset="0"/>
              </a:rPr>
              <a:t>учета успеваемости;</a:t>
            </a:r>
            <a:endParaRPr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71450" indent="-171450" algn="just">
              <a:buFont typeface="Wingdings"/>
              <a:buChar char="§"/>
              <a:defRPr/>
            </a:pPr>
            <a:r>
              <a:rPr lang="ru-RU" sz="1400" dirty="0">
                <a:latin typeface="Cambria" panose="02040503050406030204" pitchFamily="18" charset="0"/>
              </a:rPr>
              <a:t>План воспитательной работы (для преподавателей, осуществляющих функцию классного руководства или кураторства</a:t>
            </a:r>
            <a:r>
              <a:rPr lang="ru-RU" sz="1400" dirty="0" smtClean="0">
                <a:latin typeface="Cambria" panose="02040503050406030204" pitchFamily="18" charset="0"/>
              </a:rPr>
              <a:t>);</a:t>
            </a:r>
            <a:endParaRPr lang="ru-RU" sz="14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71450" indent="-171450" algn="just">
              <a:buFont typeface="Wingdings"/>
              <a:buChar char="§"/>
              <a:defRPr/>
            </a:pPr>
            <a:r>
              <a:rPr lang="ru-RU" sz="1400" dirty="0">
                <a:latin typeface="Cambria" panose="02040503050406030204" pitchFamily="18" charset="0"/>
              </a:rPr>
              <a:t>Характеристика на обучающегося (по запросу, для преподавателей, осуществляющих функцию классного руководства или кураторства</a:t>
            </a:r>
            <a:r>
              <a:rPr lang="ru-RU" sz="1400" dirty="0" smtClean="0">
                <a:latin typeface="Cambria" panose="02040503050406030204" pitchFamily="18" charset="0"/>
              </a:rPr>
              <a:t>);</a:t>
            </a:r>
          </a:p>
          <a:p>
            <a:pPr marL="171450" indent="-171450" algn="just">
              <a:buFont typeface="Wingdings"/>
              <a:buChar char="§"/>
              <a:defRPr/>
            </a:pPr>
            <a:r>
              <a:rPr lang="ru-RU" sz="1400" dirty="0">
                <a:latin typeface="Cambria" panose="02040503050406030204" pitchFamily="18" charset="0"/>
              </a:rPr>
              <a:t>Журнал практики</a:t>
            </a:r>
            <a:endParaRPr lang="ru-RU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 bwMode="auto">
          <a:xfrm>
            <a:off x="191344" y="2492896"/>
            <a:ext cx="3071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rgbClr val="E81E75"/>
                </a:solidFill>
                <a:latin typeface="Cambria"/>
                <a:ea typeface="Cambria"/>
              </a:rPr>
              <a:t>6</a:t>
            </a:r>
            <a:r>
              <a:rPr lang="ru-RU" sz="1200" dirty="0" smtClean="0">
                <a:solidFill>
                  <a:srgbClr val="E81E75"/>
                </a:solidFill>
                <a:latin typeface="Cambria"/>
                <a:ea typeface="Cambria"/>
              </a:rPr>
              <a:t> </a:t>
            </a:r>
            <a:r>
              <a:rPr lang="ru-RU" sz="1600" b="1" dirty="0" smtClean="0">
                <a:latin typeface="Cambria"/>
                <a:ea typeface="Cambria"/>
              </a:rPr>
              <a:t>ДОКУМЕНТОВ</a:t>
            </a:r>
            <a:endParaRPr lang="ru-RU" sz="1600" b="1" dirty="0">
              <a:latin typeface="Cambria"/>
              <a:ea typeface="Cambria"/>
            </a:endParaRPr>
          </a:p>
        </p:txBody>
      </p:sp>
      <p:sp>
        <p:nvSpPr>
          <p:cNvPr id="24" name="TextBox 23"/>
          <p:cNvSpPr txBox="1"/>
          <p:nvPr/>
        </p:nvSpPr>
        <p:spPr bwMode="auto">
          <a:xfrm>
            <a:off x="191344" y="4941168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600" b="1" dirty="0" smtClean="0">
                <a:solidFill>
                  <a:srgbClr val="C00000"/>
                </a:solidFill>
                <a:latin typeface="Cambria"/>
                <a:ea typeface="Cambria"/>
              </a:rPr>
              <a:t>ЗАПРЕЩЕНО!</a:t>
            </a:r>
            <a:endParaRPr lang="ru-RU" sz="1600" b="1" dirty="0">
              <a:solidFill>
                <a:srgbClr val="C00000"/>
              </a:solidFill>
              <a:latin typeface="Cambria"/>
              <a:ea typeface="Cambria"/>
            </a:endParaRPr>
          </a:p>
        </p:txBody>
      </p:sp>
      <p:sp>
        <p:nvSpPr>
          <p:cNvPr id="25" name="TextBox 24"/>
          <p:cNvSpPr txBox="1"/>
          <p:nvPr/>
        </p:nvSpPr>
        <p:spPr bwMode="auto">
          <a:xfrm>
            <a:off x="119336" y="5229148"/>
            <a:ext cx="511256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Tx/>
              <a:buChar char="-"/>
              <a:defRPr/>
            </a:pPr>
            <a:r>
              <a:rPr lang="ru-RU" sz="1400" dirty="0">
                <a:latin typeface="Cambria"/>
                <a:ea typeface="Cambria"/>
              </a:rPr>
              <a:t>требовать вести документацию сверх установленного перечня;</a:t>
            </a:r>
            <a:endParaRPr sz="1400" dirty="0"/>
          </a:p>
          <a:p>
            <a:pPr marL="171450" indent="-171450" algn="just">
              <a:buFontTx/>
              <a:buChar char="-"/>
              <a:defRPr/>
            </a:pPr>
            <a:r>
              <a:rPr lang="ru-RU" sz="1400" dirty="0">
                <a:latin typeface="Cambria"/>
                <a:ea typeface="Cambria"/>
              </a:rPr>
              <a:t>требовать вести журнал успеваемости в электронном и бумажном виде;</a:t>
            </a:r>
            <a:endParaRPr sz="1400" dirty="0"/>
          </a:p>
          <a:p>
            <a:pPr marL="171450" indent="-171450" algn="just">
              <a:buFontTx/>
              <a:buChar char="-"/>
              <a:defRPr/>
            </a:pPr>
            <a:r>
              <a:rPr lang="ru-RU" sz="1400" dirty="0">
                <a:latin typeface="Cambria"/>
                <a:ea typeface="Cambria"/>
              </a:rPr>
              <a:t>требовать заполнения статистической отчетности;</a:t>
            </a:r>
            <a:endParaRPr sz="1400" dirty="0"/>
          </a:p>
          <a:p>
            <a:pPr marL="171450" indent="-171450" algn="just">
              <a:buFontTx/>
              <a:buChar char="-"/>
              <a:defRPr/>
            </a:pPr>
            <a:r>
              <a:rPr lang="ru-RU" sz="1400" dirty="0">
                <a:latin typeface="Cambria"/>
                <a:ea typeface="Cambria"/>
              </a:rPr>
              <a:t>требовать вести фото, видеоотчеты о проведенных мероприятиях.  </a:t>
            </a:r>
          </a:p>
        </p:txBody>
      </p:sp>
      <p:cxnSp>
        <p:nvCxnSpPr>
          <p:cNvPr id="26" name="Прямая соединительная линия 25"/>
          <p:cNvCxnSpPr>
            <a:cxnSpLocks/>
          </p:cNvCxnSpPr>
          <p:nvPr/>
        </p:nvCxnSpPr>
        <p:spPr bwMode="auto">
          <a:xfrm>
            <a:off x="191344" y="2996457"/>
            <a:ext cx="0" cy="1656679"/>
          </a:xfrm>
          <a:prstGeom prst="line">
            <a:avLst/>
          </a:prstGeom>
          <a:ln>
            <a:solidFill>
              <a:srgbClr val="CC3A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Стрелка вниз 26"/>
          <p:cNvSpPr/>
          <p:nvPr/>
        </p:nvSpPr>
        <p:spPr>
          <a:xfrm>
            <a:off x="839416" y="2241753"/>
            <a:ext cx="360040" cy="323151"/>
          </a:xfrm>
          <a:prstGeom prst="downArrow">
            <a:avLst/>
          </a:prstGeom>
          <a:solidFill>
            <a:srgbClr val="002060"/>
          </a:solidFill>
          <a:ln>
            <a:solidFill>
              <a:srgbClr val="CC3A6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8" name="Прямая соединительная линия 27"/>
          <p:cNvCxnSpPr>
            <a:cxnSpLocks/>
          </p:cNvCxnSpPr>
          <p:nvPr/>
        </p:nvCxnSpPr>
        <p:spPr bwMode="auto">
          <a:xfrm>
            <a:off x="119336" y="5317418"/>
            <a:ext cx="1" cy="1426855"/>
          </a:xfrm>
          <a:prstGeom prst="line">
            <a:avLst/>
          </a:prstGeom>
          <a:ln>
            <a:solidFill>
              <a:srgbClr val="CC3A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07368" y="745540"/>
            <a:ext cx="10613921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300" b="1" dirty="0" smtClean="0">
                <a:latin typeface="Cambria" panose="02040503050406030204" pitchFamily="18" charset="0"/>
                <a:hlinkClick r:id="rId3"/>
              </a:rPr>
              <a:t>ПРИКАЗ МИНИСТЕРСТВА ПРОСВЕЩЕНИЯ РОССИЙСКОЙ ФЕДЕРАЦИИ ОТ 06.11.2024 № 779 </a:t>
            </a:r>
          </a:p>
          <a:p>
            <a:pPr algn="just"/>
            <a:r>
              <a:rPr lang="ru-RU" sz="1300" dirty="0" smtClean="0">
                <a:latin typeface="Cambria" panose="02040503050406030204" pitchFamily="18" charset="0"/>
                <a:hlinkClick r:id="rId3"/>
              </a:rPr>
              <a:t>"</a:t>
            </a:r>
            <a:r>
              <a:rPr lang="ru-RU" sz="1300" dirty="0">
                <a:latin typeface="Cambria" panose="02040503050406030204" pitchFamily="18" charset="0"/>
                <a:hlinkClick r:id="rId3"/>
              </a:rPr>
              <a:t>Об утверждении перечня документов, подготовка которых осуществляется педагогическими работниками при реализации основных общеобразовательных программ, образовательных программ среднего профессионального </a:t>
            </a:r>
            <a:r>
              <a:rPr lang="ru-RU" sz="1300" dirty="0" smtClean="0">
                <a:latin typeface="Cambria" panose="02040503050406030204" pitchFamily="18" charset="0"/>
                <a:hlinkClick r:id="rId3"/>
              </a:rPr>
              <a:t>образования"</a:t>
            </a:r>
            <a:endParaRPr lang="ru-RU" sz="1300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896200" y="188640"/>
            <a:ext cx="3168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Вступил </a:t>
            </a:r>
            <a:r>
              <a:rPr lang="ru-RU" sz="1200" dirty="0">
                <a:solidFill>
                  <a:srgbClr val="FF0000"/>
                </a:solidFill>
                <a:latin typeface="Cambria" panose="02040503050406030204" pitchFamily="18" charset="0"/>
              </a:rPr>
              <a:t>в силу с </a:t>
            </a:r>
            <a:r>
              <a:rPr lang="ru-RU" sz="12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01 марта 2025 года</a:t>
            </a:r>
            <a:endParaRPr lang="ru-RU" sz="1200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44072" y="2583128"/>
            <a:ext cx="525658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latin typeface="Cambria" panose="02040503050406030204" pitchFamily="18" charset="0"/>
              </a:rPr>
              <a:t>Ч. 4 ст. 29 273-ФЗ</a:t>
            </a:r>
          </a:p>
          <a:p>
            <a:pPr algn="just"/>
            <a:r>
              <a:rPr lang="ru-RU" sz="1600" dirty="0" smtClean="0">
                <a:latin typeface="Cambria" panose="02040503050406030204" pitchFamily="18" charset="0"/>
              </a:rPr>
              <a:t>«Информация </a:t>
            </a:r>
            <a:r>
              <a:rPr lang="ru-RU" sz="1600" dirty="0">
                <a:latin typeface="Cambria" panose="02040503050406030204" pitchFamily="18" charset="0"/>
              </a:rPr>
              <a:t>и документы о деятельности образовательной организации, не указанные в части 2 настоящей статьи, предоставляются руководителем (заместителем руководителя) образовательной организации по обращению гражданина, организации либо должностного лица государственного органа или органа местного самоуправления при наличии оснований и в порядке, которые предусмотрены законодательством Российской Федерации. Образовательная организация вправе не предоставлять организациям, государственным органам и органам местного самоуправления информацию и документы при отсутствии оснований, предусмотренных законодательством Российской Федерации</a:t>
            </a:r>
            <a:r>
              <a:rPr lang="ru-RU" sz="1600" dirty="0" smtClean="0">
                <a:latin typeface="Cambria" panose="02040503050406030204" pitchFamily="18" charset="0"/>
              </a:rPr>
              <a:t>."</a:t>
            </a:r>
            <a:endParaRPr lang="ru-RU" sz="1600" dirty="0">
              <a:latin typeface="Cambria" panose="020405030504060302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672064" y="2132856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E81E75"/>
                </a:solidFill>
                <a:latin typeface="Cambria" panose="02040503050406030204" pitchFamily="18" charset="0"/>
              </a:rPr>
              <a:t>Напоминаем! </a:t>
            </a:r>
            <a:endParaRPr lang="ru-RU" sz="2000" b="1" dirty="0">
              <a:solidFill>
                <a:srgbClr val="E81E75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69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6193</TotalTime>
  <Words>2789</Words>
  <Application>Microsoft Office PowerPoint</Application>
  <DocSecurity>0</DocSecurity>
  <PresentationFormat>Широкоэкранный</PresentationFormat>
  <Paragraphs>397</Paragraphs>
  <Slides>19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Cambria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ДЕПАРТАМЕНТ ОБРАЗОВАНИЯ И НАУКИ КОСТРОМСКОЙ ОБЛАСТИ</dc:title>
  <dc:creator>Пользователь</dc:creator>
  <cp:lastModifiedBy>User</cp:lastModifiedBy>
  <cp:revision>321</cp:revision>
  <cp:lastPrinted>2025-08-29T05:51:09Z</cp:lastPrinted>
  <dcterms:created xsi:type="dcterms:W3CDTF">2024-07-30T06:36:25Z</dcterms:created>
  <dcterms:modified xsi:type="dcterms:W3CDTF">2025-08-29T05:58:28Z</dcterms:modified>
  <dc:identifier/>
  <dc:language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2024-03-12T00:00:00Z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2024-07-30T00:00:00Z</vt:filetime>
  </property>
</Properties>
</file>